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6" r:id="rId2"/>
    <p:sldId id="278" r:id="rId3"/>
    <p:sldId id="256" r:id="rId4"/>
    <p:sldId id="311" r:id="rId5"/>
    <p:sldId id="258" r:id="rId6"/>
    <p:sldId id="329" r:id="rId7"/>
    <p:sldId id="264" r:id="rId8"/>
    <p:sldId id="326" r:id="rId9"/>
    <p:sldId id="330" r:id="rId10"/>
    <p:sldId id="333" r:id="rId11"/>
    <p:sldId id="331" r:id="rId12"/>
    <p:sldId id="327" r:id="rId13"/>
    <p:sldId id="328" r:id="rId14"/>
    <p:sldId id="332" r:id="rId15"/>
    <p:sldId id="334" r:id="rId16"/>
    <p:sldId id="349" r:id="rId17"/>
    <p:sldId id="350" r:id="rId18"/>
    <p:sldId id="351" r:id="rId19"/>
    <p:sldId id="355" r:id="rId20"/>
    <p:sldId id="348" r:id="rId21"/>
    <p:sldId id="338" r:id="rId22"/>
    <p:sldId id="339" r:id="rId23"/>
    <p:sldId id="340" r:id="rId24"/>
    <p:sldId id="341" r:id="rId25"/>
    <p:sldId id="342" r:id="rId26"/>
    <p:sldId id="343" r:id="rId27"/>
    <p:sldId id="344" r:id="rId28"/>
    <p:sldId id="345" r:id="rId29"/>
    <p:sldId id="346" r:id="rId30"/>
    <p:sldId id="347" r:id="rId31"/>
    <p:sldId id="354" r:id="rId32"/>
    <p:sldId id="352" r:id="rId33"/>
    <p:sldId id="337" r:id="rId34"/>
    <p:sldId id="324" r:id="rId35"/>
    <p:sldId id="325" r:id="rId36"/>
    <p:sldId id="336" r:id="rId37"/>
    <p:sldId id="33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268DB-B5B9-4334-9212-8DA33FAA11C7}" v="13" dt="2020-05-10T13:36:48.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Clark" userId="c4da096b56deb607" providerId="LiveId" clId="{D28268DB-B5B9-4334-9212-8DA33FAA11C7}"/>
    <pc:docChg chg="custSel addSld delSld modSld">
      <pc:chgData name="Rachael Clark" userId="c4da096b56deb607" providerId="LiveId" clId="{D28268DB-B5B9-4334-9212-8DA33FAA11C7}" dt="2020-05-10T13:39:07.670" v="186" actId="1076"/>
      <pc:docMkLst>
        <pc:docMk/>
      </pc:docMkLst>
      <pc:sldChg chg="modSp add mod">
        <pc:chgData name="Rachael Clark" userId="c4da096b56deb607" providerId="LiveId" clId="{D28268DB-B5B9-4334-9212-8DA33FAA11C7}" dt="2020-05-10T13:38:17.050" v="84" actId="20577"/>
        <pc:sldMkLst>
          <pc:docMk/>
          <pc:sldMk cId="2158591562" sldId="257"/>
        </pc:sldMkLst>
        <pc:spChg chg="mod">
          <ac:chgData name="Rachael Clark" userId="c4da096b56deb607" providerId="LiveId" clId="{D28268DB-B5B9-4334-9212-8DA33FAA11C7}" dt="2020-05-10T13:34:12.302" v="45" actId="20577"/>
          <ac:spMkLst>
            <pc:docMk/>
            <pc:sldMk cId="2158591562" sldId="257"/>
            <ac:spMk id="4" creationId="{00000000-0000-0000-0000-000000000000}"/>
          </ac:spMkLst>
        </pc:spChg>
        <pc:spChg chg="mod">
          <ac:chgData name="Rachael Clark" userId="c4da096b56deb607" providerId="LiveId" clId="{D28268DB-B5B9-4334-9212-8DA33FAA11C7}" dt="2020-05-10T13:38:01.341" v="79" actId="33524"/>
          <ac:spMkLst>
            <pc:docMk/>
            <pc:sldMk cId="2158591562" sldId="257"/>
            <ac:spMk id="30" creationId="{00000000-0000-0000-0000-000000000000}"/>
          </ac:spMkLst>
        </pc:spChg>
        <pc:spChg chg="mod">
          <ac:chgData name="Rachael Clark" userId="c4da096b56deb607" providerId="LiveId" clId="{D28268DB-B5B9-4334-9212-8DA33FAA11C7}" dt="2020-05-10T13:38:17.050" v="84" actId="20577"/>
          <ac:spMkLst>
            <pc:docMk/>
            <pc:sldMk cId="2158591562" sldId="257"/>
            <ac:spMk id="33" creationId="{00000000-0000-0000-0000-000000000000}"/>
          </ac:spMkLst>
        </pc:spChg>
      </pc:sldChg>
      <pc:sldChg chg="modSp add mod">
        <pc:chgData name="Rachael Clark" userId="c4da096b56deb607" providerId="LiveId" clId="{D28268DB-B5B9-4334-9212-8DA33FAA11C7}" dt="2020-05-10T13:30:50.900" v="5" actId="20577"/>
        <pc:sldMkLst>
          <pc:docMk/>
          <pc:sldMk cId="2369086383" sldId="258"/>
        </pc:sldMkLst>
        <pc:spChg chg="mod">
          <ac:chgData name="Rachael Clark" userId="c4da096b56deb607" providerId="LiveId" clId="{D28268DB-B5B9-4334-9212-8DA33FAA11C7}" dt="2020-05-10T13:30:50.900" v="5" actId="20577"/>
          <ac:spMkLst>
            <pc:docMk/>
            <pc:sldMk cId="2369086383" sldId="258"/>
            <ac:spMk id="4" creationId="{00000000-0000-0000-0000-000000000000}"/>
          </ac:spMkLst>
        </pc:spChg>
      </pc:sldChg>
      <pc:sldChg chg="del">
        <pc:chgData name="Rachael Clark" userId="c4da096b56deb607" providerId="LiveId" clId="{D28268DB-B5B9-4334-9212-8DA33FAA11C7}" dt="2020-05-10T13:31:35.981" v="8" actId="2696"/>
        <pc:sldMkLst>
          <pc:docMk/>
          <pc:sldMk cId="1283611235" sldId="259"/>
        </pc:sldMkLst>
      </pc:sldChg>
      <pc:sldChg chg="add del">
        <pc:chgData name="Rachael Clark" userId="c4da096b56deb607" providerId="LiveId" clId="{D28268DB-B5B9-4334-9212-8DA33FAA11C7}" dt="2020-05-10T13:32:16.182" v="19"/>
        <pc:sldMkLst>
          <pc:docMk/>
          <pc:sldMk cId="264670371" sldId="260"/>
        </pc:sldMkLst>
      </pc:sldChg>
      <pc:sldChg chg="add del">
        <pc:chgData name="Rachael Clark" userId="c4da096b56deb607" providerId="LiveId" clId="{D28268DB-B5B9-4334-9212-8DA33FAA11C7}" dt="2020-05-10T13:34:43.800" v="47"/>
        <pc:sldMkLst>
          <pc:docMk/>
          <pc:sldMk cId="4252653281" sldId="261"/>
        </pc:sldMkLst>
      </pc:sldChg>
      <pc:sldChg chg="del">
        <pc:chgData name="Rachael Clark" userId="c4da096b56deb607" providerId="LiveId" clId="{D28268DB-B5B9-4334-9212-8DA33FAA11C7}" dt="2020-05-10T13:31:56.913" v="15" actId="2696"/>
        <pc:sldMkLst>
          <pc:docMk/>
          <pc:sldMk cId="1168247591" sldId="262"/>
        </pc:sldMkLst>
      </pc:sldChg>
      <pc:sldChg chg="add">
        <pc:chgData name="Rachael Clark" userId="c4da096b56deb607" providerId="LiveId" clId="{D28268DB-B5B9-4334-9212-8DA33FAA11C7}" dt="2020-05-10T13:34:31.010" v="46"/>
        <pc:sldMkLst>
          <pc:docMk/>
          <pc:sldMk cId="3738735085" sldId="262"/>
        </pc:sldMkLst>
      </pc:sldChg>
      <pc:sldChg chg="del">
        <pc:chgData name="Rachael Clark" userId="c4da096b56deb607" providerId="LiveId" clId="{D28268DB-B5B9-4334-9212-8DA33FAA11C7}" dt="2020-05-10T13:31:59.715" v="16" actId="2696"/>
        <pc:sldMkLst>
          <pc:docMk/>
          <pc:sldMk cId="3395586229" sldId="263"/>
        </pc:sldMkLst>
      </pc:sldChg>
      <pc:sldChg chg="add">
        <pc:chgData name="Rachael Clark" userId="c4da096b56deb607" providerId="LiveId" clId="{D28268DB-B5B9-4334-9212-8DA33FAA11C7}" dt="2020-05-10T13:35:00.874" v="48"/>
        <pc:sldMkLst>
          <pc:docMk/>
          <pc:sldMk cId="3574748529" sldId="263"/>
        </pc:sldMkLst>
      </pc:sldChg>
      <pc:sldChg chg="delSp modSp add mod">
        <pc:chgData name="Rachael Clark" userId="c4da096b56deb607" providerId="LiveId" clId="{D28268DB-B5B9-4334-9212-8DA33FAA11C7}" dt="2020-05-10T13:36:38.503" v="57" actId="478"/>
        <pc:sldMkLst>
          <pc:docMk/>
          <pc:sldMk cId="284396031" sldId="265"/>
        </pc:sldMkLst>
        <pc:spChg chg="del mod">
          <ac:chgData name="Rachael Clark" userId="c4da096b56deb607" providerId="LiveId" clId="{D28268DB-B5B9-4334-9212-8DA33FAA11C7}" dt="2020-05-10T13:36:38.503" v="57" actId="478"/>
          <ac:spMkLst>
            <pc:docMk/>
            <pc:sldMk cId="284396031" sldId="265"/>
            <ac:spMk id="6" creationId="{00000000-0000-0000-0000-000000000000}"/>
          </ac:spMkLst>
        </pc:spChg>
        <pc:spChg chg="del mod">
          <ac:chgData name="Rachael Clark" userId="c4da096b56deb607" providerId="LiveId" clId="{D28268DB-B5B9-4334-9212-8DA33FAA11C7}" dt="2020-05-10T13:36:33.432" v="55" actId="478"/>
          <ac:spMkLst>
            <pc:docMk/>
            <pc:sldMk cId="284396031" sldId="265"/>
            <ac:spMk id="7" creationId="{00000000-0000-0000-0000-000000000000}"/>
          </ac:spMkLst>
        </pc:spChg>
      </pc:sldChg>
      <pc:sldChg chg="del">
        <pc:chgData name="Rachael Clark" userId="c4da096b56deb607" providerId="LiveId" clId="{D28268DB-B5B9-4334-9212-8DA33FAA11C7}" dt="2020-05-10T13:31:51.717" v="13" actId="2696"/>
        <pc:sldMkLst>
          <pc:docMk/>
          <pc:sldMk cId="1030173019" sldId="265"/>
        </pc:sldMkLst>
      </pc:sldChg>
      <pc:sldChg chg="del">
        <pc:chgData name="Rachael Clark" userId="c4da096b56deb607" providerId="LiveId" clId="{D28268DB-B5B9-4334-9212-8DA33FAA11C7}" dt="2020-05-10T13:31:48.492" v="12" actId="2696"/>
        <pc:sldMkLst>
          <pc:docMk/>
          <pc:sldMk cId="3037727769" sldId="266"/>
        </pc:sldMkLst>
      </pc:sldChg>
      <pc:sldChg chg="add">
        <pc:chgData name="Rachael Clark" userId="c4da096b56deb607" providerId="LiveId" clId="{D28268DB-B5B9-4334-9212-8DA33FAA11C7}" dt="2020-05-10T13:32:45.029" v="21"/>
        <pc:sldMkLst>
          <pc:docMk/>
          <pc:sldMk cId="3962222401" sldId="266"/>
        </pc:sldMkLst>
      </pc:sldChg>
      <pc:sldChg chg="add">
        <pc:chgData name="Rachael Clark" userId="c4da096b56deb607" providerId="LiveId" clId="{D28268DB-B5B9-4334-9212-8DA33FAA11C7}" dt="2020-05-10T13:32:30.577" v="20"/>
        <pc:sldMkLst>
          <pc:docMk/>
          <pc:sldMk cId="97668662" sldId="267"/>
        </pc:sldMkLst>
      </pc:sldChg>
      <pc:sldChg chg="del">
        <pc:chgData name="Rachael Clark" userId="c4da096b56deb607" providerId="LiveId" clId="{D28268DB-B5B9-4334-9212-8DA33FAA11C7}" dt="2020-05-10T13:31:45.757" v="11" actId="2696"/>
        <pc:sldMkLst>
          <pc:docMk/>
          <pc:sldMk cId="3546169619" sldId="267"/>
        </pc:sldMkLst>
      </pc:sldChg>
      <pc:sldChg chg="add">
        <pc:chgData name="Rachael Clark" userId="c4da096b56deb607" providerId="LiveId" clId="{D28268DB-B5B9-4334-9212-8DA33FAA11C7}" dt="2020-05-10T13:33:00.734" v="22"/>
        <pc:sldMkLst>
          <pc:docMk/>
          <pc:sldMk cId="1769691085" sldId="279"/>
        </pc:sldMkLst>
      </pc:sldChg>
      <pc:sldChg chg="add">
        <pc:chgData name="Rachael Clark" userId="c4da096b56deb607" providerId="LiveId" clId="{D28268DB-B5B9-4334-9212-8DA33FAA11C7}" dt="2020-05-10T13:35:16.691" v="49"/>
        <pc:sldMkLst>
          <pc:docMk/>
          <pc:sldMk cId="2353313088" sldId="280"/>
        </pc:sldMkLst>
      </pc:sldChg>
      <pc:sldChg chg="del">
        <pc:chgData name="Rachael Clark" userId="c4da096b56deb607" providerId="LiveId" clId="{D28268DB-B5B9-4334-9212-8DA33FAA11C7}" dt="2020-05-10T13:30:46.519" v="1" actId="2696"/>
        <pc:sldMkLst>
          <pc:docMk/>
          <pc:sldMk cId="1778313857" sldId="281"/>
        </pc:sldMkLst>
      </pc:sldChg>
      <pc:sldChg chg="add">
        <pc:chgData name="Rachael Clark" userId="c4da096b56deb607" providerId="LiveId" clId="{D28268DB-B5B9-4334-9212-8DA33FAA11C7}" dt="2020-05-10T13:36:18.894" v="52"/>
        <pc:sldMkLst>
          <pc:docMk/>
          <pc:sldMk cId="2603989675" sldId="281"/>
        </pc:sldMkLst>
      </pc:sldChg>
      <pc:sldChg chg="addSp modSp new mod">
        <pc:chgData name="Rachael Clark" userId="c4da096b56deb607" providerId="LiveId" clId="{D28268DB-B5B9-4334-9212-8DA33FAA11C7}" dt="2020-05-10T13:39:07.670" v="186" actId="1076"/>
        <pc:sldMkLst>
          <pc:docMk/>
          <pc:sldMk cId="2706506774" sldId="282"/>
        </pc:sldMkLst>
        <pc:spChg chg="mod">
          <ac:chgData name="Rachael Clark" userId="c4da096b56deb607" providerId="LiveId" clId="{D28268DB-B5B9-4334-9212-8DA33FAA11C7}" dt="2020-05-10T13:39:03.932" v="185" actId="27636"/>
          <ac:spMkLst>
            <pc:docMk/>
            <pc:sldMk cId="2706506774" sldId="282"/>
            <ac:spMk id="2" creationId="{548A6915-DA09-47D5-96F6-AA5FBBB81D2C}"/>
          </ac:spMkLst>
        </pc:spChg>
        <pc:picChg chg="add mod">
          <ac:chgData name="Rachael Clark" userId="c4da096b56deb607" providerId="LiveId" clId="{D28268DB-B5B9-4334-9212-8DA33FAA11C7}" dt="2020-05-10T13:39:07.670" v="186" actId="1076"/>
          <ac:picMkLst>
            <pc:docMk/>
            <pc:sldMk cId="2706506774" sldId="282"/>
            <ac:picMk id="3" creationId="{EC80D537-880C-44A5-84B6-7247C621EA71}"/>
          </ac:picMkLst>
        </pc:picChg>
      </pc:sldChg>
      <pc:sldChg chg="del">
        <pc:chgData name="Rachael Clark" userId="c4da096b56deb607" providerId="LiveId" clId="{D28268DB-B5B9-4334-9212-8DA33FAA11C7}" dt="2020-05-10T13:32:10.543" v="18" actId="2696"/>
        <pc:sldMkLst>
          <pc:docMk/>
          <pc:sldMk cId="3160785615" sldId="282"/>
        </pc:sldMkLst>
      </pc:sldChg>
      <pc:sldChg chg="del">
        <pc:chgData name="Rachael Clark" userId="c4da096b56deb607" providerId="LiveId" clId="{D28268DB-B5B9-4334-9212-8DA33FAA11C7}" dt="2020-05-10T13:31:54.267" v="14" actId="2696"/>
        <pc:sldMkLst>
          <pc:docMk/>
          <pc:sldMk cId="3149385247" sldId="283"/>
        </pc:sldMkLst>
      </pc:sldChg>
      <pc:sldChg chg="del">
        <pc:chgData name="Rachael Clark" userId="c4da096b56deb607" providerId="LiveId" clId="{D28268DB-B5B9-4334-9212-8DA33FAA11C7}" dt="2020-05-10T13:31:29.008" v="6" actId="2696"/>
        <pc:sldMkLst>
          <pc:docMk/>
          <pc:sldMk cId="1573706884" sldId="284"/>
        </pc:sldMkLst>
      </pc:sldChg>
      <pc:sldChg chg="del">
        <pc:chgData name="Rachael Clark" userId="c4da096b56deb607" providerId="LiveId" clId="{D28268DB-B5B9-4334-9212-8DA33FAA11C7}" dt="2020-05-10T13:31:32.856" v="7" actId="2696"/>
        <pc:sldMkLst>
          <pc:docMk/>
          <pc:sldMk cId="1124187779" sldId="285"/>
        </pc:sldMkLst>
      </pc:sldChg>
      <pc:sldChg chg="del">
        <pc:chgData name="Rachael Clark" userId="c4da096b56deb607" providerId="LiveId" clId="{D28268DB-B5B9-4334-9212-8DA33FAA11C7}" dt="2020-05-10T13:31:42.820" v="10" actId="2696"/>
        <pc:sldMkLst>
          <pc:docMk/>
          <pc:sldMk cId="3225291198"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C55285-7F5F-4E48-A3B7-2ECE5DB07BE5}"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176516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C55285-7F5F-4E48-A3B7-2ECE5DB07BE5}"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251549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C55285-7F5F-4E48-A3B7-2ECE5DB07BE5}"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51793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C55285-7F5F-4E48-A3B7-2ECE5DB07BE5}"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44482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C55285-7F5F-4E48-A3B7-2ECE5DB07BE5}"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114690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FC55285-7F5F-4E48-A3B7-2ECE5DB07BE5}" type="datetimeFigureOut">
              <a:rPr lang="en-GB" smtClean="0"/>
              <a:t>02/06/2020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390215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FC55285-7F5F-4E48-A3B7-2ECE5DB07BE5}" type="datetimeFigureOut">
              <a:rPr lang="en-GB" smtClean="0"/>
              <a:t>02/06/2020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412624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FC55285-7F5F-4E48-A3B7-2ECE5DB07BE5}" type="datetimeFigureOut">
              <a:rPr lang="en-GB" smtClean="0"/>
              <a:t>02/06/2020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72122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55285-7F5F-4E48-A3B7-2ECE5DB07BE5}" type="datetimeFigureOut">
              <a:rPr lang="en-GB" smtClean="0"/>
              <a:t>02/06/2020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44014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C55285-7F5F-4E48-A3B7-2ECE5DB07BE5}" type="datetimeFigureOut">
              <a:rPr lang="en-GB" smtClean="0"/>
              <a:t>02/06/2020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132391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C55285-7F5F-4E48-A3B7-2ECE5DB07BE5}" type="datetimeFigureOut">
              <a:rPr lang="en-GB" smtClean="0"/>
              <a:t>02/06/2020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257174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55285-7F5F-4E48-A3B7-2ECE5DB07BE5}" type="datetimeFigureOut">
              <a:rPr lang="en-GB" smtClean="0"/>
              <a:t>02/06/2020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82533-E733-4892-8A60-BD6D3B287FCF}" type="slidenum">
              <a:rPr lang="en-GB" smtClean="0"/>
              <a:t>‹#›</a:t>
            </a:fld>
            <a:endParaRPr lang="en-GB" dirty="0"/>
          </a:p>
        </p:txBody>
      </p:sp>
    </p:spTree>
    <p:extLst>
      <p:ext uri="{BB962C8B-B14F-4D97-AF65-F5344CB8AC3E}">
        <p14:creationId xmlns:p14="http://schemas.microsoft.com/office/powerpoint/2010/main" val="810016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national.academy/online-classroom/year-2/#schedule" TargetMode="External"/><Relationship Id="rId2" Type="http://schemas.openxmlformats.org/officeDocument/2006/relationships/hyperlink" Target="https://www.bbc.co.uk/bitesize/tags/z7s22sg/year-2-lessons/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www.literacyshed.com/something-fishy.html"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kids.kiddle.co/Countries_of_the_United_Kingdom"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hyperlink" Target="https://www.youtube.com/watch?v=h3Xrtm0IVnY" TargetMode="External"/><Relationship Id="rId7" Type="http://schemas.openxmlformats.org/officeDocument/2006/relationships/image" Target="../media/image16.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hyperlink" Target="https://www.youtube.com/watch?v=6v-a_dpwhro" TargetMode="Externa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hyperlink" Target="https://www.nhs.uk/live-well/eat-well/the-eatwell-guide/" TargetMode="External"/><Relationship Id="rId11" Type="http://schemas.openxmlformats.org/officeDocument/2006/relationships/image" Target="../media/image19.png"/><Relationship Id="rId5" Type="http://schemas.openxmlformats.org/officeDocument/2006/relationships/hyperlink" Target="https://www.youtube.com/watch?v=wOXay8rdzRg" TargetMode="Externa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hyperlink" Target="https://www.bbc.co.uk/bitesize/articles/zr4nscw" TargetMode="External"/><Relationship Id="rId9" Type="http://schemas.openxmlformats.org/officeDocument/2006/relationships/hyperlink" Target="https://www.bbc.co.uk/programmes/p02mx8pg" TargetMode="External"/><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606107"/>
            <a:ext cx="4824549" cy="2825069"/>
          </a:xfrm>
        </p:spPr>
        <p:txBody>
          <a:bodyPr>
            <a:normAutofit/>
          </a:bodyPr>
          <a:lstStyle/>
          <a:p>
            <a:r>
              <a:rPr lang="en-US" b="1" u="sng" dirty="0" smtClean="0"/>
              <a:t>Year 2</a:t>
            </a:r>
            <a:r>
              <a:rPr lang="en-US" dirty="0" smtClean="0"/>
              <a:t/>
            </a:r>
            <a:br>
              <a:rPr lang="en-US" dirty="0" smtClean="0"/>
            </a:br>
            <a:r>
              <a:rPr lang="en-US" dirty="0" smtClean="0"/>
              <a:t>Work Pack </a:t>
            </a:r>
            <a:br>
              <a:rPr lang="en-US" dirty="0" smtClean="0"/>
            </a:br>
            <a:r>
              <a:rPr lang="en-US" dirty="0" smtClean="0"/>
              <a:t>w/b  8</a:t>
            </a:r>
            <a:r>
              <a:rPr lang="en-US" baseline="30000" dirty="0" smtClean="0"/>
              <a:t>th</a:t>
            </a:r>
            <a:r>
              <a:rPr lang="en-US" dirty="0" smtClean="0"/>
              <a:t> June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3828" y="1651454"/>
            <a:ext cx="3360035" cy="3360035"/>
          </a:xfrm>
        </p:spPr>
      </p:pic>
    </p:spTree>
    <p:extLst>
      <p:ext uri="{BB962C8B-B14F-4D97-AF65-F5344CB8AC3E}">
        <p14:creationId xmlns:p14="http://schemas.microsoft.com/office/powerpoint/2010/main" val="2693720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5343" y="300251"/>
            <a:ext cx="10399594" cy="6141492"/>
          </a:xfrm>
          <a:prstGeom prst="rect">
            <a:avLst/>
          </a:prstGeom>
        </p:spPr>
      </p:pic>
    </p:spTree>
    <p:extLst>
      <p:ext uri="{BB962C8B-B14F-4D97-AF65-F5344CB8AC3E}">
        <p14:creationId xmlns:p14="http://schemas.microsoft.com/office/powerpoint/2010/main" val="3505128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4143" y="177422"/>
            <a:ext cx="6291617" cy="6414448"/>
          </a:xfrm>
          <a:prstGeom prst="rect">
            <a:avLst/>
          </a:prstGeom>
        </p:spPr>
      </p:pic>
    </p:spTree>
    <p:extLst>
      <p:ext uri="{BB962C8B-B14F-4D97-AF65-F5344CB8AC3E}">
        <p14:creationId xmlns:p14="http://schemas.microsoft.com/office/powerpoint/2010/main" val="835876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6834" y="326571"/>
            <a:ext cx="9953897" cy="6088155"/>
          </a:xfrm>
          <a:prstGeom prst="rect">
            <a:avLst/>
          </a:prstGeom>
        </p:spPr>
      </p:pic>
    </p:spTree>
    <p:extLst>
      <p:ext uri="{BB962C8B-B14F-4D97-AF65-F5344CB8AC3E}">
        <p14:creationId xmlns:p14="http://schemas.microsoft.com/office/powerpoint/2010/main" val="4017014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641" y="339634"/>
            <a:ext cx="10567850" cy="6217920"/>
          </a:xfrm>
          <a:prstGeom prst="rect">
            <a:avLst/>
          </a:prstGeom>
        </p:spPr>
      </p:pic>
    </p:spTree>
    <p:extLst>
      <p:ext uri="{BB962C8B-B14F-4D97-AF65-F5344CB8AC3E}">
        <p14:creationId xmlns:p14="http://schemas.microsoft.com/office/powerpoint/2010/main" val="2522494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0311" y="167141"/>
            <a:ext cx="9348716" cy="6470193"/>
          </a:xfrm>
          <a:prstGeom prst="rect">
            <a:avLst/>
          </a:prstGeom>
        </p:spPr>
      </p:pic>
    </p:spTree>
    <p:extLst>
      <p:ext uri="{BB962C8B-B14F-4D97-AF65-F5344CB8AC3E}">
        <p14:creationId xmlns:p14="http://schemas.microsoft.com/office/powerpoint/2010/main" val="2929672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967" y="0"/>
            <a:ext cx="10904561" cy="6673755"/>
          </a:xfrm>
          <a:prstGeom prst="rect">
            <a:avLst/>
          </a:prstGeom>
        </p:spPr>
      </p:pic>
    </p:spTree>
    <p:extLst>
      <p:ext uri="{BB962C8B-B14F-4D97-AF65-F5344CB8AC3E}">
        <p14:creationId xmlns:p14="http://schemas.microsoft.com/office/powerpoint/2010/main" val="2719625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8070" y="156755"/>
            <a:ext cx="6204856" cy="6283234"/>
          </a:xfrm>
          <a:prstGeom prst="rect">
            <a:avLst/>
          </a:prstGeom>
        </p:spPr>
      </p:pic>
    </p:spTree>
    <p:extLst>
      <p:ext uri="{BB962C8B-B14F-4D97-AF65-F5344CB8AC3E}">
        <p14:creationId xmlns:p14="http://schemas.microsoft.com/office/powerpoint/2010/main" val="2278906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3749" y="209005"/>
            <a:ext cx="8085908" cy="6557555"/>
          </a:xfrm>
          <a:prstGeom prst="rect">
            <a:avLst/>
          </a:prstGeom>
        </p:spPr>
      </p:pic>
    </p:spTree>
    <p:extLst>
      <p:ext uri="{BB962C8B-B14F-4D97-AF65-F5344CB8AC3E}">
        <p14:creationId xmlns:p14="http://schemas.microsoft.com/office/powerpoint/2010/main" val="710622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6891" y="391886"/>
            <a:ext cx="6322423" cy="6087291"/>
          </a:xfrm>
          <a:prstGeom prst="rect">
            <a:avLst/>
          </a:prstGeom>
        </p:spPr>
      </p:pic>
    </p:spTree>
    <p:extLst>
      <p:ext uri="{BB962C8B-B14F-4D97-AF65-F5344CB8AC3E}">
        <p14:creationId xmlns:p14="http://schemas.microsoft.com/office/powerpoint/2010/main" val="4126487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23155883"/>
              </p:ext>
            </p:extLst>
          </p:nvPr>
        </p:nvGraphicFramePr>
        <p:xfrm>
          <a:off x="849085" y="719666"/>
          <a:ext cx="10528665" cy="5760720"/>
        </p:xfrm>
        <a:graphic>
          <a:graphicData uri="http://schemas.openxmlformats.org/drawingml/2006/table">
            <a:tbl>
              <a:tblPr firstRow="1" bandRow="1">
                <a:tableStyleId>{5C22544A-7EE6-4342-B048-85BDC9FD1C3A}</a:tableStyleId>
              </a:tblPr>
              <a:tblGrid>
                <a:gridCol w="3509555">
                  <a:extLst>
                    <a:ext uri="{9D8B030D-6E8A-4147-A177-3AD203B41FA5}">
                      <a16:colId xmlns:a16="http://schemas.microsoft.com/office/drawing/2014/main" val="3373502120"/>
                    </a:ext>
                  </a:extLst>
                </a:gridCol>
                <a:gridCol w="3509555">
                  <a:extLst>
                    <a:ext uri="{9D8B030D-6E8A-4147-A177-3AD203B41FA5}">
                      <a16:colId xmlns:a16="http://schemas.microsoft.com/office/drawing/2014/main" val="233185924"/>
                    </a:ext>
                  </a:extLst>
                </a:gridCol>
                <a:gridCol w="3509555">
                  <a:extLst>
                    <a:ext uri="{9D8B030D-6E8A-4147-A177-3AD203B41FA5}">
                      <a16:colId xmlns:a16="http://schemas.microsoft.com/office/drawing/2014/main" val="2418835352"/>
                    </a:ext>
                  </a:extLst>
                </a:gridCol>
              </a:tblGrid>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3589597834"/>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325243802"/>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578966855"/>
                  </a:ext>
                </a:extLst>
              </a:tr>
            </a:tbl>
          </a:graphicData>
        </a:graphic>
      </p:graphicFrame>
      <p:graphicFrame>
        <p:nvGraphicFramePr>
          <p:cNvPr id="6" name="Table 5"/>
          <p:cNvGraphicFramePr>
            <a:graphicFrameLocks noGrp="1"/>
          </p:cNvGraphicFramePr>
          <p:nvPr/>
        </p:nvGraphicFramePr>
        <p:xfrm>
          <a:off x="1005840" y="744583"/>
          <a:ext cx="10136777" cy="5329646"/>
        </p:xfrm>
        <a:graphic>
          <a:graphicData uri="http://schemas.openxmlformats.org/drawingml/2006/table">
            <a:tbl>
              <a:tblPr/>
              <a:tblGrid>
                <a:gridCol w="10136777">
                  <a:extLst>
                    <a:ext uri="{9D8B030D-6E8A-4147-A177-3AD203B41FA5}">
                      <a16:colId xmlns:a16="http://schemas.microsoft.com/office/drawing/2014/main" val="3524304672"/>
                    </a:ext>
                  </a:extLst>
                </a:gridCol>
              </a:tblGrid>
              <a:tr h="5329646">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829173541"/>
                  </a:ext>
                </a:extLst>
              </a:tr>
            </a:tbl>
          </a:graphicData>
        </a:graphic>
      </p:graphicFrame>
      <p:pic>
        <p:nvPicPr>
          <p:cNvPr id="9" name="Picture 8"/>
          <p:cNvPicPr>
            <a:picLocks noChangeAspect="1"/>
          </p:cNvPicPr>
          <p:nvPr/>
        </p:nvPicPr>
        <p:blipFill>
          <a:blip r:embed="rId2"/>
          <a:stretch>
            <a:fillRect/>
          </a:stretch>
        </p:blipFill>
        <p:spPr>
          <a:xfrm>
            <a:off x="849084" y="496389"/>
            <a:ext cx="10698481" cy="6126480"/>
          </a:xfrm>
          <a:prstGeom prst="rect">
            <a:avLst/>
          </a:prstGeom>
        </p:spPr>
      </p:pic>
    </p:spTree>
    <p:extLst>
      <p:ext uri="{BB962C8B-B14F-4D97-AF65-F5344CB8AC3E}">
        <p14:creationId xmlns:p14="http://schemas.microsoft.com/office/powerpoint/2010/main" val="3299674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7E3F-E7A1-4A10-A282-E3F804E9C2DD}"/>
              </a:ext>
            </a:extLst>
          </p:cNvPr>
          <p:cNvSpPr>
            <a:spLocks noGrp="1"/>
          </p:cNvSpPr>
          <p:nvPr>
            <p:ph type="title"/>
          </p:nvPr>
        </p:nvSpPr>
        <p:spPr/>
        <p:txBody>
          <a:bodyPr/>
          <a:lstStyle/>
          <a:p>
            <a:pPr algn="ctr"/>
            <a:r>
              <a:rPr lang="en-GB"/>
              <a:t>Online Resources </a:t>
            </a:r>
            <a:endParaRPr lang="en-GB" dirty="0"/>
          </a:p>
        </p:txBody>
      </p:sp>
      <p:sp>
        <p:nvSpPr>
          <p:cNvPr id="3" name="Content Placeholder 2">
            <a:extLst>
              <a:ext uri="{FF2B5EF4-FFF2-40B4-BE49-F238E27FC236}">
                <a16:creationId xmlns:a16="http://schemas.microsoft.com/office/drawing/2014/main" id="{2E817E27-B4CF-4457-BC29-697F12E8FCB5}"/>
              </a:ext>
            </a:extLst>
          </p:cNvPr>
          <p:cNvSpPr>
            <a:spLocks noGrp="1"/>
          </p:cNvSpPr>
          <p:nvPr>
            <p:ph idx="1"/>
          </p:nvPr>
        </p:nvSpPr>
        <p:spPr>
          <a:xfrm>
            <a:off x="838200" y="1532709"/>
            <a:ext cx="10515600" cy="4644254"/>
          </a:xfrm>
        </p:spPr>
        <p:txBody>
          <a:bodyPr>
            <a:normAutofit/>
          </a:bodyPr>
          <a:lstStyle/>
          <a:p>
            <a:pPr marL="0" indent="0">
              <a:buNone/>
            </a:pPr>
            <a:r>
              <a:rPr lang="en-GB" dirty="0"/>
              <a:t>The BBC and National Oak Academy have launched daily age appropriate lessons to support you whilst home learning. There will be new English and maths lessons released daily from both websites, as well as other curriculum areas, based on Year 2 curriculum content. Lessons that have already been taught will remain available on the website</a:t>
            </a:r>
            <a:r>
              <a:rPr lang="en-GB" dirty="0" smtClean="0"/>
              <a:t>.</a:t>
            </a:r>
            <a:endParaRPr lang="en-GB" dirty="0"/>
          </a:p>
          <a:p>
            <a:pPr marL="0" indent="0">
              <a:buNone/>
            </a:pPr>
            <a:endParaRPr lang="en-GB" dirty="0"/>
          </a:p>
          <a:p>
            <a:pPr marL="0" indent="0">
              <a:buNone/>
            </a:pPr>
            <a:r>
              <a:rPr lang="en-GB" dirty="0">
                <a:hlinkClick r:id="rId2"/>
              </a:rPr>
              <a:t>https://www.bbc.co.uk/bitesize/tags/z7s22sg/year-2-lessons/1</a:t>
            </a:r>
            <a:endParaRPr lang="en-GB" dirty="0"/>
          </a:p>
          <a:p>
            <a:pPr marL="0" indent="0">
              <a:buNone/>
            </a:pPr>
            <a:endParaRPr lang="en-GB" dirty="0"/>
          </a:p>
          <a:p>
            <a:pPr marL="0" indent="0">
              <a:buNone/>
            </a:pPr>
            <a:r>
              <a:rPr lang="en-GB" dirty="0">
                <a:hlinkClick r:id="rId3"/>
              </a:rPr>
              <a:t>https://www.thenational.academy/online-classroom/year-2/#schedule</a:t>
            </a:r>
            <a:r>
              <a:rPr lang="en-GB" dirty="0"/>
              <a:t> </a:t>
            </a:r>
          </a:p>
        </p:txBody>
      </p:sp>
    </p:spTree>
    <p:extLst>
      <p:ext uri="{BB962C8B-B14F-4D97-AF65-F5344CB8AC3E}">
        <p14:creationId xmlns:p14="http://schemas.microsoft.com/office/powerpoint/2010/main" val="3654478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3040" y="182880"/>
            <a:ext cx="9235440" cy="6139543"/>
          </a:xfrm>
          <a:prstGeom prst="rect">
            <a:avLst/>
          </a:prstGeom>
        </p:spPr>
      </p:pic>
    </p:spTree>
    <p:extLst>
      <p:ext uri="{BB962C8B-B14F-4D97-AF65-F5344CB8AC3E}">
        <p14:creationId xmlns:p14="http://schemas.microsoft.com/office/powerpoint/2010/main" val="2953839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8880" y="790575"/>
            <a:ext cx="6557554" cy="5753916"/>
          </a:xfrm>
          <a:prstGeom prst="rect">
            <a:avLst/>
          </a:prstGeom>
        </p:spPr>
      </p:pic>
    </p:spTree>
    <p:extLst>
      <p:ext uri="{BB962C8B-B14F-4D97-AF65-F5344CB8AC3E}">
        <p14:creationId xmlns:p14="http://schemas.microsoft.com/office/powerpoint/2010/main" val="3975601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3120" y="117567"/>
            <a:ext cx="7040879" cy="6622868"/>
          </a:xfrm>
          <a:prstGeom prst="rect">
            <a:avLst/>
          </a:prstGeom>
        </p:spPr>
      </p:pic>
    </p:spTree>
    <p:extLst>
      <p:ext uri="{BB962C8B-B14F-4D97-AF65-F5344CB8AC3E}">
        <p14:creationId xmlns:p14="http://schemas.microsoft.com/office/powerpoint/2010/main" val="1030503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4011" y="143692"/>
            <a:ext cx="6361612" cy="6400800"/>
          </a:xfrm>
          <a:prstGeom prst="rect">
            <a:avLst/>
          </a:prstGeom>
        </p:spPr>
      </p:pic>
    </p:spTree>
    <p:extLst>
      <p:ext uri="{BB962C8B-B14F-4D97-AF65-F5344CB8AC3E}">
        <p14:creationId xmlns:p14="http://schemas.microsoft.com/office/powerpoint/2010/main" val="3993651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0503" y="182880"/>
            <a:ext cx="7067005" cy="6361611"/>
          </a:xfrm>
          <a:prstGeom prst="rect">
            <a:avLst/>
          </a:prstGeom>
        </p:spPr>
      </p:pic>
    </p:spTree>
    <p:extLst>
      <p:ext uri="{BB962C8B-B14F-4D97-AF65-F5344CB8AC3E}">
        <p14:creationId xmlns:p14="http://schemas.microsoft.com/office/powerpoint/2010/main" val="598270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7624" y="209006"/>
            <a:ext cx="7145382" cy="6413863"/>
          </a:xfrm>
          <a:prstGeom prst="rect">
            <a:avLst/>
          </a:prstGeom>
        </p:spPr>
      </p:pic>
    </p:spTree>
    <p:extLst>
      <p:ext uri="{BB962C8B-B14F-4D97-AF65-F5344CB8AC3E}">
        <p14:creationId xmlns:p14="http://schemas.microsoft.com/office/powerpoint/2010/main" val="1267305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3200" y="182881"/>
            <a:ext cx="6648993" cy="6322422"/>
          </a:xfrm>
          <a:prstGeom prst="rect">
            <a:avLst/>
          </a:prstGeom>
        </p:spPr>
      </p:pic>
    </p:spTree>
    <p:extLst>
      <p:ext uri="{BB962C8B-B14F-4D97-AF65-F5344CB8AC3E}">
        <p14:creationId xmlns:p14="http://schemas.microsoft.com/office/powerpoint/2010/main" val="2873252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1131" y="143691"/>
            <a:ext cx="6453052" cy="6531429"/>
          </a:xfrm>
          <a:prstGeom prst="rect">
            <a:avLst/>
          </a:prstGeom>
        </p:spPr>
      </p:pic>
    </p:spTree>
    <p:extLst>
      <p:ext uri="{BB962C8B-B14F-4D97-AF65-F5344CB8AC3E}">
        <p14:creationId xmlns:p14="http://schemas.microsoft.com/office/powerpoint/2010/main" val="1706510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2754" y="209007"/>
            <a:ext cx="7276011" cy="6230982"/>
          </a:xfrm>
          <a:prstGeom prst="rect">
            <a:avLst/>
          </a:prstGeom>
        </p:spPr>
      </p:pic>
    </p:spTree>
    <p:extLst>
      <p:ext uri="{BB962C8B-B14F-4D97-AF65-F5344CB8AC3E}">
        <p14:creationId xmlns:p14="http://schemas.microsoft.com/office/powerpoint/2010/main" val="3179782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1" y="130630"/>
            <a:ext cx="7184570" cy="6387736"/>
          </a:xfrm>
          <a:prstGeom prst="rect">
            <a:avLst/>
          </a:prstGeom>
        </p:spPr>
      </p:pic>
    </p:spTree>
    <p:extLst>
      <p:ext uri="{BB962C8B-B14F-4D97-AF65-F5344CB8AC3E}">
        <p14:creationId xmlns:p14="http://schemas.microsoft.com/office/powerpoint/2010/main" val="1375417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3"/>
          <p:cNvSpPr txBox="1"/>
          <p:nvPr/>
        </p:nvSpPr>
        <p:spPr>
          <a:xfrm>
            <a:off x="269607" y="336263"/>
            <a:ext cx="11756571" cy="55399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u="sng" dirty="0"/>
              <a:t>English Home Learning Activities </a:t>
            </a:r>
            <a:r>
              <a:rPr lang="en-GB" sz="1600" b="1" u="sng" dirty="0" smtClean="0"/>
              <a:t>w/b 8th June</a:t>
            </a:r>
            <a:endParaRPr lang="en-GB" sz="1600" dirty="0"/>
          </a:p>
          <a:p>
            <a:pPr algn="ctr"/>
            <a:r>
              <a:rPr lang="en-GB" sz="1400" dirty="0"/>
              <a:t>In addition to practising </a:t>
            </a:r>
            <a:r>
              <a:rPr lang="en-GB" sz="1400" dirty="0" smtClean="0"/>
              <a:t>your Common Exception Word </a:t>
            </a:r>
            <a:r>
              <a:rPr lang="en-GB" sz="1400" dirty="0"/>
              <a:t>spellings and reading daily, choose three of these writing activities to complete to complete this week.  </a:t>
            </a:r>
          </a:p>
        </p:txBody>
      </p:sp>
      <p:sp>
        <p:nvSpPr>
          <p:cNvPr id="46" name="TextBox 4"/>
          <p:cNvSpPr txBox="1"/>
          <p:nvPr/>
        </p:nvSpPr>
        <p:spPr>
          <a:xfrm>
            <a:off x="130986" y="913492"/>
            <a:ext cx="3892731" cy="2592000"/>
          </a:xfrm>
          <a:prstGeom prst="rect">
            <a:avLst/>
          </a:prstGeom>
          <a:no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smtClean="0"/>
              <a:t>SPAG mat: </a:t>
            </a:r>
          </a:p>
          <a:p>
            <a:endParaRPr lang="en-GB" sz="1200" b="1" dirty="0"/>
          </a:p>
          <a:p>
            <a:r>
              <a:rPr lang="en-GB" sz="1400" dirty="0" smtClean="0"/>
              <a:t>Complete the activities on the SPAG mat</a:t>
            </a:r>
            <a:r>
              <a:rPr lang="en-GB" sz="1400" b="1" dirty="0" smtClean="0"/>
              <a:t>. </a:t>
            </a:r>
            <a:r>
              <a:rPr lang="en-GB" sz="1400" dirty="0" smtClean="0"/>
              <a:t>Can you remember what different  sentence types there are?</a:t>
            </a:r>
          </a:p>
          <a:p>
            <a:endParaRPr lang="en-GB" sz="1200" b="1" dirty="0"/>
          </a:p>
          <a:p>
            <a:endParaRPr lang="en-GB" sz="1200" b="1" dirty="0" smtClean="0"/>
          </a:p>
          <a:p>
            <a:r>
              <a:rPr lang="en-GB" sz="1200" b="1" dirty="0" smtClean="0"/>
              <a:t> </a:t>
            </a:r>
            <a:endParaRPr lang="en-GB" sz="1200" b="1" dirty="0"/>
          </a:p>
          <a:p>
            <a:endParaRPr lang="en-GB" sz="1200" dirty="0" smtClean="0"/>
          </a:p>
          <a:p>
            <a:endParaRPr lang="en-GB" sz="1200" dirty="0"/>
          </a:p>
          <a:p>
            <a:endParaRPr lang="en-GB" sz="1200" dirty="0" smtClean="0"/>
          </a:p>
          <a:p>
            <a:endParaRPr lang="en-GB" sz="1200" dirty="0"/>
          </a:p>
          <a:p>
            <a:endParaRPr lang="en-GB" sz="1200" dirty="0"/>
          </a:p>
          <a:p>
            <a:endParaRPr lang="en-GB" sz="1200" dirty="0"/>
          </a:p>
          <a:p>
            <a:endParaRPr lang="en-GB" sz="1200" dirty="0"/>
          </a:p>
          <a:p>
            <a:endParaRPr lang="en-GB" sz="1200" dirty="0"/>
          </a:p>
        </p:txBody>
      </p:sp>
      <p:sp>
        <p:nvSpPr>
          <p:cNvPr id="47" name="TextBox 5"/>
          <p:cNvSpPr txBox="1"/>
          <p:nvPr/>
        </p:nvSpPr>
        <p:spPr>
          <a:xfrm>
            <a:off x="130985" y="3642828"/>
            <a:ext cx="3892732" cy="2739211"/>
          </a:xfrm>
          <a:prstGeom prst="rect">
            <a:avLst/>
          </a:prstGeom>
          <a:no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smtClean="0"/>
              <a:t>Acrostic: </a:t>
            </a:r>
            <a:endParaRPr lang="en-GB" sz="1200" b="1" dirty="0"/>
          </a:p>
          <a:p>
            <a:endParaRPr lang="en-GB" sz="1200" b="1" dirty="0" smtClean="0"/>
          </a:p>
          <a:p>
            <a:r>
              <a:rPr lang="en-GB" sz="1400" dirty="0" smtClean="0"/>
              <a:t>See if you can find all the words in the word search.  Good luck!</a:t>
            </a:r>
            <a:endParaRPr lang="en-GB" sz="1400" dirty="0"/>
          </a:p>
          <a:p>
            <a:endParaRPr lang="en-GB" sz="1200" dirty="0"/>
          </a:p>
          <a:p>
            <a:pPr algn="ctr"/>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a:p>
            <a:endParaRPr lang="en-GB" sz="1200" dirty="0"/>
          </a:p>
        </p:txBody>
      </p:sp>
      <p:sp>
        <p:nvSpPr>
          <p:cNvPr id="48" name="TextBox 9"/>
          <p:cNvSpPr txBox="1"/>
          <p:nvPr/>
        </p:nvSpPr>
        <p:spPr>
          <a:xfrm>
            <a:off x="4131857" y="913492"/>
            <a:ext cx="4058195" cy="2585323"/>
          </a:xfrm>
          <a:prstGeom prst="rect">
            <a:avLst/>
          </a:prstGeom>
          <a:no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smtClean="0"/>
              <a:t>Silly sentences:</a:t>
            </a:r>
          </a:p>
          <a:p>
            <a:endParaRPr lang="en-GB" sz="1200" b="1" dirty="0" smtClean="0"/>
          </a:p>
          <a:p>
            <a:r>
              <a:rPr lang="en-GB" sz="1400" dirty="0" smtClean="0"/>
              <a:t>Choose 10 of the common exception words from the slide.   </a:t>
            </a:r>
            <a:r>
              <a:rPr lang="en-GB" sz="1400" dirty="0"/>
              <a:t>W</a:t>
            </a:r>
            <a:r>
              <a:rPr lang="en-GB" sz="1400" dirty="0" smtClean="0"/>
              <a:t>rite a silly sentence  for each.  Can you write a silly sentence with two of the words in? </a:t>
            </a:r>
          </a:p>
          <a:p>
            <a:endParaRPr lang="en-GB" sz="1200" dirty="0"/>
          </a:p>
          <a:p>
            <a:endParaRPr lang="en-GB" sz="1200" dirty="0" smtClean="0"/>
          </a:p>
          <a:p>
            <a:r>
              <a:rPr lang="en-GB" sz="1200" dirty="0" smtClean="0"/>
              <a:t> </a:t>
            </a:r>
          </a:p>
          <a:p>
            <a:endParaRPr lang="en-GB" sz="1200" b="1" dirty="0"/>
          </a:p>
          <a:p>
            <a:endParaRPr lang="en-GB" sz="1200" dirty="0"/>
          </a:p>
          <a:p>
            <a:endParaRPr lang="en-GB" sz="1200" dirty="0" smtClean="0"/>
          </a:p>
          <a:p>
            <a:endParaRPr lang="en-GB" sz="1200" dirty="0"/>
          </a:p>
          <a:p>
            <a:endParaRPr lang="en-GB" sz="1200" dirty="0"/>
          </a:p>
        </p:txBody>
      </p:sp>
      <p:sp>
        <p:nvSpPr>
          <p:cNvPr id="49" name="TextBox 11"/>
          <p:cNvSpPr txBox="1"/>
          <p:nvPr/>
        </p:nvSpPr>
        <p:spPr>
          <a:xfrm>
            <a:off x="4118796" y="3645157"/>
            <a:ext cx="4058195" cy="2736000"/>
          </a:xfrm>
          <a:prstGeom prst="rect">
            <a:avLst/>
          </a:prstGeom>
          <a:no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t>Reading comprehension: </a:t>
            </a:r>
          </a:p>
          <a:p>
            <a:endParaRPr lang="en-GB" sz="1200" b="1" dirty="0"/>
          </a:p>
          <a:p>
            <a:r>
              <a:rPr lang="en-GB" sz="1400" dirty="0"/>
              <a:t>Read the </a:t>
            </a:r>
            <a:r>
              <a:rPr lang="en-GB" sz="1400" dirty="0" smtClean="0"/>
              <a:t>text ‘Diary of a vet’ or ‘ I do like to be beside the seaside’ </a:t>
            </a:r>
            <a:r>
              <a:rPr lang="en-GB" sz="1400" dirty="0"/>
              <a:t>and then answer the questions. If you’re working really hard you could do them both! </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50" name="TextBox 12"/>
          <p:cNvSpPr txBox="1"/>
          <p:nvPr/>
        </p:nvSpPr>
        <p:spPr>
          <a:xfrm>
            <a:off x="8298192" y="913492"/>
            <a:ext cx="3792585" cy="2556000"/>
          </a:xfrm>
          <a:prstGeom prst="rect">
            <a:avLst/>
          </a:prstGeom>
          <a:no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smtClean="0"/>
              <a:t>What happened next ? </a:t>
            </a:r>
          </a:p>
          <a:p>
            <a:pPr algn="ctr"/>
            <a:endParaRPr lang="en-GB" sz="1200" b="1" dirty="0" smtClean="0"/>
          </a:p>
          <a:p>
            <a:pPr algn="ctr"/>
            <a:r>
              <a:rPr lang="en-GB" sz="1400" b="1" dirty="0" smtClean="0"/>
              <a:t>The Zoo vet</a:t>
            </a:r>
            <a:endParaRPr lang="en-GB" sz="1400" b="1" dirty="0"/>
          </a:p>
          <a:p>
            <a:r>
              <a:rPr lang="en-GB" sz="1400" dirty="0"/>
              <a:t>What do you think happened next at the zoo vet’s surgery? Write your own story about what was wrong with each new patient and how the vet helped them</a:t>
            </a:r>
            <a:r>
              <a:rPr lang="en-GB" sz="1400" dirty="0" smtClean="0"/>
              <a:t>.</a:t>
            </a:r>
          </a:p>
          <a:p>
            <a:endParaRPr lang="en-GB" sz="1200" dirty="0"/>
          </a:p>
          <a:p>
            <a:endParaRPr lang="en-GB" sz="1200" dirty="0"/>
          </a:p>
          <a:p>
            <a:endParaRPr lang="en-GB" sz="1200" dirty="0"/>
          </a:p>
          <a:p>
            <a:r>
              <a:rPr lang="en-GB" sz="1200" dirty="0"/>
              <a:t> </a:t>
            </a:r>
          </a:p>
          <a:p>
            <a:endParaRPr lang="en-GB" sz="1200" dirty="0"/>
          </a:p>
          <a:p>
            <a:endParaRPr lang="en-GB" sz="1200" dirty="0" smtClean="0"/>
          </a:p>
          <a:p>
            <a:endParaRPr lang="en-GB" sz="1200" dirty="0"/>
          </a:p>
          <a:p>
            <a:endParaRPr lang="en-GB" sz="1200" dirty="0"/>
          </a:p>
        </p:txBody>
      </p:sp>
      <p:sp>
        <p:nvSpPr>
          <p:cNvPr id="51" name="TextBox 13"/>
          <p:cNvSpPr txBox="1"/>
          <p:nvPr/>
        </p:nvSpPr>
        <p:spPr>
          <a:xfrm>
            <a:off x="8268430" y="3645157"/>
            <a:ext cx="3792585" cy="2736000"/>
          </a:xfrm>
          <a:prstGeom prst="rect">
            <a:avLst/>
          </a:prstGeom>
          <a:no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smtClean="0"/>
              <a:t>Story setting description:</a:t>
            </a:r>
          </a:p>
          <a:p>
            <a:endParaRPr lang="en-GB" sz="1200" dirty="0"/>
          </a:p>
          <a:p>
            <a:r>
              <a:rPr lang="en-GB" sz="1400" dirty="0" smtClean="0"/>
              <a:t>Watch the clip and write about the girls adventure.  Make sure that you include lots of description. </a:t>
            </a:r>
            <a:endParaRPr lang="en-GB" sz="1400" dirty="0"/>
          </a:p>
          <a:p>
            <a:r>
              <a:rPr lang="en-GB" sz="1200" dirty="0">
                <a:hlinkClick r:id="rId2"/>
              </a:rPr>
              <a:t>https</a:t>
            </a:r>
            <a:r>
              <a:rPr lang="en-GB" sz="1200" dirty="0" smtClean="0">
                <a:hlinkClick r:id="rId2"/>
              </a:rPr>
              <a:t>://www.literacyshed.com/something-fishy.html</a:t>
            </a:r>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smtClean="0"/>
          </a:p>
          <a:p>
            <a:endParaRPr lang="en-GB" sz="1200" dirty="0" smtClean="0"/>
          </a:p>
          <a:p>
            <a:endParaRPr lang="en-GB" sz="1200" dirty="0"/>
          </a:p>
          <a:p>
            <a:endParaRPr lang="en-GB" sz="1200" dirty="0"/>
          </a:p>
        </p:txBody>
      </p:sp>
      <p:pic>
        <p:nvPicPr>
          <p:cNvPr id="2" name="Picture 1"/>
          <p:cNvPicPr>
            <a:picLocks noChangeAspect="1"/>
          </p:cNvPicPr>
          <p:nvPr/>
        </p:nvPicPr>
        <p:blipFill>
          <a:blip r:embed="rId3"/>
          <a:stretch>
            <a:fillRect/>
          </a:stretch>
        </p:blipFill>
        <p:spPr>
          <a:xfrm>
            <a:off x="4674409" y="2119711"/>
            <a:ext cx="2669721" cy="1240493"/>
          </a:xfrm>
          <a:prstGeom prst="rect">
            <a:avLst/>
          </a:prstGeom>
        </p:spPr>
      </p:pic>
      <p:pic>
        <p:nvPicPr>
          <p:cNvPr id="5" name="Picture 4"/>
          <p:cNvPicPr>
            <a:picLocks noChangeAspect="1"/>
          </p:cNvPicPr>
          <p:nvPr/>
        </p:nvPicPr>
        <p:blipFill>
          <a:blip r:embed="rId4"/>
          <a:stretch>
            <a:fillRect/>
          </a:stretch>
        </p:blipFill>
        <p:spPr>
          <a:xfrm>
            <a:off x="4170082" y="4725073"/>
            <a:ext cx="1439364" cy="1216632"/>
          </a:xfrm>
          <a:prstGeom prst="rect">
            <a:avLst/>
          </a:prstGeom>
        </p:spPr>
      </p:pic>
      <p:pic>
        <p:nvPicPr>
          <p:cNvPr id="9" name="Picture 8"/>
          <p:cNvPicPr>
            <a:picLocks noChangeAspect="1"/>
          </p:cNvPicPr>
          <p:nvPr/>
        </p:nvPicPr>
        <p:blipFill>
          <a:blip r:embed="rId5"/>
          <a:stretch>
            <a:fillRect/>
          </a:stretch>
        </p:blipFill>
        <p:spPr>
          <a:xfrm>
            <a:off x="6160955" y="4756088"/>
            <a:ext cx="1725096" cy="1154602"/>
          </a:xfrm>
          <a:prstGeom prst="rect">
            <a:avLst/>
          </a:prstGeom>
        </p:spPr>
      </p:pic>
      <p:pic>
        <p:nvPicPr>
          <p:cNvPr id="12" name="Picture 11"/>
          <p:cNvPicPr>
            <a:picLocks noChangeAspect="1"/>
          </p:cNvPicPr>
          <p:nvPr/>
        </p:nvPicPr>
        <p:blipFill>
          <a:blip r:embed="rId6"/>
          <a:stretch>
            <a:fillRect/>
          </a:stretch>
        </p:blipFill>
        <p:spPr>
          <a:xfrm>
            <a:off x="881562" y="1927630"/>
            <a:ext cx="2314661" cy="1349368"/>
          </a:xfrm>
          <a:prstGeom prst="rect">
            <a:avLst/>
          </a:prstGeom>
        </p:spPr>
      </p:pic>
      <p:pic>
        <p:nvPicPr>
          <p:cNvPr id="13" name="Picture 12"/>
          <p:cNvPicPr>
            <a:picLocks noChangeAspect="1"/>
          </p:cNvPicPr>
          <p:nvPr/>
        </p:nvPicPr>
        <p:blipFill>
          <a:blip r:embed="rId7"/>
          <a:stretch>
            <a:fillRect/>
          </a:stretch>
        </p:blipFill>
        <p:spPr>
          <a:xfrm>
            <a:off x="9108630" y="2403752"/>
            <a:ext cx="2112184" cy="860298"/>
          </a:xfrm>
          <a:prstGeom prst="rect">
            <a:avLst/>
          </a:prstGeom>
        </p:spPr>
      </p:pic>
      <p:pic>
        <p:nvPicPr>
          <p:cNvPr id="14" name="Picture 13"/>
          <p:cNvPicPr>
            <a:picLocks noChangeAspect="1"/>
          </p:cNvPicPr>
          <p:nvPr/>
        </p:nvPicPr>
        <p:blipFill>
          <a:blip r:embed="rId8"/>
          <a:stretch>
            <a:fillRect/>
          </a:stretch>
        </p:blipFill>
        <p:spPr>
          <a:xfrm>
            <a:off x="9219919" y="4937927"/>
            <a:ext cx="1514140" cy="1243094"/>
          </a:xfrm>
          <a:prstGeom prst="rect">
            <a:avLst/>
          </a:prstGeom>
        </p:spPr>
      </p:pic>
      <p:pic>
        <p:nvPicPr>
          <p:cNvPr id="15" name="Picture 14"/>
          <p:cNvPicPr>
            <a:picLocks noChangeAspect="1"/>
          </p:cNvPicPr>
          <p:nvPr/>
        </p:nvPicPr>
        <p:blipFill>
          <a:blip r:embed="rId9"/>
          <a:stretch>
            <a:fillRect/>
          </a:stretch>
        </p:blipFill>
        <p:spPr>
          <a:xfrm>
            <a:off x="1809676" y="4374488"/>
            <a:ext cx="1355577" cy="1536202"/>
          </a:xfrm>
          <a:prstGeom prst="rect">
            <a:avLst/>
          </a:prstGeom>
        </p:spPr>
      </p:pic>
    </p:spTree>
    <p:extLst>
      <p:ext uri="{BB962C8B-B14F-4D97-AF65-F5344CB8AC3E}">
        <p14:creationId xmlns:p14="http://schemas.microsoft.com/office/powerpoint/2010/main" val="1313318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1433" y="432571"/>
            <a:ext cx="5388293" cy="5915978"/>
          </a:xfrm>
          <a:prstGeom prst="rect">
            <a:avLst/>
          </a:prstGeom>
        </p:spPr>
      </p:pic>
      <p:pic>
        <p:nvPicPr>
          <p:cNvPr id="3" name="Picture 2"/>
          <p:cNvPicPr>
            <a:picLocks noChangeAspect="1"/>
          </p:cNvPicPr>
          <p:nvPr/>
        </p:nvPicPr>
        <p:blipFill>
          <a:blip r:embed="rId3"/>
          <a:stretch>
            <a:fillRect/>
          </a:stretch>
        </p:blipFill>
        <p:spPr>
          <a:xfrm>
            <a:off x="6338615" y="544558"/>
            <a:ext cx="5026071" cy="5673362"/>
          </a:xfrm>
          <a:prstGeom prst="rect">
            <a:avLst/>
          </a:prstGeom>
        </p:spPr>
      </p:pic>
    </p:spTree>
    <p:extLst>
      <p:ext uri="{BB962C8B-B14F-4D97-AF65-F5344CB8AC3E}">
        <p14:creationId xmlns:p14="http://schemas.microsoft.com/office/powerpoint/2010/main" val="74503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629" y="143691"/>
            <a:ext cx="6035039" cy="6714309"/>
          </a:xfrm>
          <a:prstGeom prst="rect">
            <a:avLst/>
          </a:prstGeom>
        </p:spPr>
      </p:pic>
      <p:pic>
        <p:nvPicPr>
          <p:cNvPr id="5" name="Picture 4"/>
          <p:cNvPicPr>
            <a:picLocks noChangeAspect="1"/>
          </p:cNvPicPr>
          <p:nvPr/>
        </p:nvPicPr>
        <p:blipFill>
          <a:blip r:embed="rId3"/>
          <a:stretch>
            <a:fillRect/>
          </a:stretch>
        </p:blipFill>
        <p:spPr>
          <a:xfrm>
            <a:off x="6071508" y="301670"/>
            <a:ext cx="5384618" cy="6637934"/>
          </a:xfrm>
          <a:prstGeom prst="rect">
            <a:avLst/>
          </a:prstGeom>
        </p:spPr>
      </p:pic>
    </p:spTree>
    <p:extLst>
      <p:ext uri="{BB962C8B-B14F-4D97-AF65-F5344CB8AC3E}">
        <p14:creationId xmlns:p14="http://schemas.microsoft.com/office/powerpoint/2010/main" val="863603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6810" y="301450"/>
            <a:ext cx="7354389" cy="6556550"/>
          </a:xfrm>
          <a:prstGeom prst="rect">
            <a:avLst/>
          </a:prstGeom>
        </p:spPr>
      </p:pic>
    </p:spTree>
    <p:extLst>
      <p:ext uri="{BB962C8B-B14F-4D97-AF65-F5344CB8AC3E}">
        <p14:creationId xmlns:p14="http://schemas.microsoft.com/office/powerpoint/2010/main" val="1615476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3877000"/>
            <a:ext cx="10685417" cy="2308324"/>
          </a:xfrm>
          <a:prstGeom prst="rect">
            <a:avLst/>
          </a:prstGeom>
        </p:spPr>
        <p:txBody>
          <a:bodyPr wrap="square">
            <a:spAutoFit/>
          </a:bodyPr>
          <a:lstStyle/>
          <a:p>
            <a:r>
              <a:rPr lang="en-GB" dirty="0" smtClean="0">
                <a:solidFill>
                  <a:srgbClr val="000000"/>
                </a:solidFill>
              </a:rPr>
              <a:t>Do you </a:t>
            </a:r>
            <a:r>
              <a:rPr lang="en-GB" dirty="0">
                <a:solidFill>
                  <a:srgbClr val="000000"/>
                </a:solidFill>
              </a:rPr>
              <a:t>think that animals need s</a:t>
            </a:r>
            <a:r>
              <a:rPr lang="en-GB" dirty="0" smtClean="0">
                <a:solidFill>
                  <a:srgbClr val="000000"/>
                </a:solidFill>
              </a:rPr>
              <a:t>helter, love, companions and warmth?</a:t>
            </a:r>
          </a:p>
          <a:p>
            <a:r>
              <a:rPr lang="en-GB" dirty="0">
                <a:solidFill>
                  <a:srgbClr val="000000"/>
                </a:solidFill>
              </a:rPr>
              <a:t>A</a:t>
            </a:r>
            <a:r>
              <a:rPr lang="en-GB" dirty="0" smtClean="0">
                <a:solidFill>
                  <a:srgbClr val="000000"/>
                </a:solidFill>
              </a:rPr>
              <a:t>lthough </a:t>
            </a:r>
            <a:r>
              <a:rPr lang="en-GB" dirty="0">
                <a:solidFill>
                  <a:srgbClr val="000000"/>
                </a:solidFill>
              </a:rPr>
              <a:t>these things all make our lives easier and better we actually only essentially need 3 things to </a:t>
            </a:r>
            <a:r>
              <a:rPr lang="en-GB" dirty="0" smtClean="0">
                <a:solidFill>
                  <a:srgbClr val="000000"/>
                </a:solidFill>
              </a:rPr>
              <a:t>survive. We </a:t>
            </a:r>
            <a:r>
              <a:rPr lang="en-GB" dirty="0">
                <a:solidFill>
                  <a:srgbClr val="000000"/>
                </a:solidFill>
              </a:rPr>
              <a:t>may want the others but they are not essential. </a:t>
            </a:r>
            <a:endParaRPr lang="en-GB" dirty="0" smtClean="0">
              <a:solidFill>
                <a:srgbClr val="000000"/>
              </a:solidFill>
            </a:endParaRPr>
          </a:p>
          <a:p>
            <a:r>
              <a:rPr lang="en-GB" dirty="0" smtClean="0">
                <a:solidFill>
                  <a:srgbClr val="000000"/>
                </a:solidFill>
              </a:rPr>
              <a:t>Discuss the questions below.</a:t>
            </a:r>
          </a:p>
          <a:p>
            <a:endParaRPr lang="en-GB" dirty="0" smtClean="0">
              <a:solidFill>
                <a:srgbClr val="000000"/>
              </a:solidFill>
            </a:endParaRPr>
          </a:p>
          <a:p>
            <a:r>
              <a:rPr lang="en-GB" dirty="0" smtClean="0">
                <a:solidFill>
                  <a:srgbClr val="000000"/>
                </a:solidFill>
              </a:rPr>
              <a:t>How </a:t>
            </a:r>
            <a:r>
              <a:rPr lang="en-GB" dirty="0">
                <a:solidFill>
                  <a:srgbClr val="000000"/>
                </a:solidFill>
              </a:rPr>
              <a:t>long </a:t>
            </a:r>
            <a:r>
              <a:rPr lang="en-GB" dirty="0" smtClean="0">
                <a:solidFill>
                  <a:srgbClr val="000000"/>
                </a:solidFill>
              </a:rPr>
              <a:t>do you </a:t>
            </a:r>
            <a:r>
              <a:rPr lang="en-GB" dirty="0">
                <a:solidFill>
                  <a:srgbClr val="000000"/>
                </a:solidFill>
              </a:rPr>
              <a:t>think we could survive with only </a:t>
            </a:r>
            <a:r>
              <a:rPr lang="en-GB" dirty="0" smtClean="0">
                <a:solidFill>
                  <a:srgbClr val="000000"/>
                </a:solidFill>
              </a:rPr>
              <a:t>food water and air?</a:t>
            </a:r>
          </a:p>
          <a:p>
            <a:r>
              <a:rPr lang="en-GB" dirty="0" smtClean="0">
                <a:solidFill>
                  <a:srgbClr val="000000"/>
                </a:solidFill>
              </a:rPr>
              <a:t>What </a:t>
            </a:r>
            <a:r>
              <a:rPr lang="en-GB" dirty="0">
                <a:solidFill>
                  <a:srgbClr val="000000"/>
                </a:solidFill>
              </a:rPr>
              <a:t>might happen if we ONLY ever had these 3 things? </a:t>
            </a:r>
            <a:endParaRPr lang="en-GB" dirty="0" smtClean="0">
              <a:solidFill>
                <a:srgbClr val="000000"/>
              </a:solidFill>
            </a:endParaRPr>
          </a:p>
          <a:p>
            <a:r>
              <a:rPr lang="en-GB" dirty="0" smtClean="0">
                <a:solidFill>
                  <a:srgbClr val="000000"/>
                </a:solidFill>
              </a:rPr>
              <a:t>How </a:t>
            </a:r>
            <a:r>
              <a:rPr lang="en-GB" dirty="0">
                <a:solidFill>
                  <a:srgbClr val="000000"/>
                </a:solidFill>
              </a:rPr>
              <a:t>important are these other things?</a:t>
            </a:r>
            <a:endParaRPr lang="en-GB" dirty="0"/>
          </a:p>
        </p:txBody>
      </p:sp>
      <p:pic>
        <p:nvPicPr>
          <p:cNvPr id="3" name="Picture 2"/>
          <p:cNvPicPr>
            <a:picLocks noChangeAspect="1"/>
          </p:cNvPicPr>
          <p:nvPr/>
        </p:nvPicPr>
        <p:blipFill>
          <a:blip r:embed="rId2"/>
          <a:stretch>
            <a:fillRect/>
          </a:stretch>
        </p:blipFill>
        <p:spPr>
          <a:xfrm>
            <a:off x="3335382" y="1534003"/>
            <a:ext cx="4624251" cy="1692522"/>
          </a:xfrm>
          <a:prstGeom prst="rect">
            <a:avLst/>
          </a:prstGeom>
        </p:spPr>
      </p:pic>
      <p:sp>
        <p:nvSpPr>
          <p:cNvPr id="4" name="Rectangle 3"/>
          <p:cNvSpPr/>
          <p:nvPr/>
        </p:nvSpPr>
        <p:spPr>
          <a:xfrm>
            <a:off x="2502047" y="514196"/>
            <a:ext cx="7582478" cy="369332"/>
          </a:xfrm>
          <a:prstGeom prst="rect">
            <a:avLst/>
          </a:prstGeom>
        </p:spPr>
        <p:txBody>
          <a:bodyPr wrap="square">
            <a:spAutoFit/>
          </a:bodyPr>
          <a:lstStyle/>
          <a:p>
            <a:r>
              <a:rPr lang="en-GB" dirty="0"/>
              <a:t>Make a poster showing what living things needs to survive.</a:t>
            </a:r>
          </a:p>
        </p:txBody>
      </p:sp>
      <p:sp>
        <p:nvSpPr>
          <p:cNvPr id="7" name="TextBox 6"/>
          <p:cNvSpPr txBox="1"/>
          <p:nvPr/>
        </p:nvSpPr>
        <p:spPr>
          <a:xfrm>
            <a:off x="3631474" y="144864"/>
            <a:ext cx="3304903" cy="369332"/>
          </a:xfrm>
          <a:prstGeom prst="rect">
            <a:avLst/>
          </a:prstGeom>
          <a:noFill/>
        </p:spPr>
        <p:txBody>
          <a:bodyPr wrap="square" rtlCol="0">
            <a:spAutoFit/>
          </a:bodyPr>
          <a:lstStyle/>
          <a:p>
            <a:pPr algn="ctr"/>
            <a:r>
              <a:rPr lang="en-GB" u="sng" dirty="0" smtClean="0"/>
              <a:t>Science</a:t>
            </a:r>
            <a:endParaRPr lang="en-GB" u="sng" dirty="0"/>
          </a:p>
        </p:txBody>
      </p:sp>
    </p:spTree>
    <p:extLst>
      <p:ext uri="{BB962C8B-B14F-4D97-AF65-F5344CB8AC3E}">
        <p14:creationId xmlns:p14="http://schemas.microsoft.com/office/powerpoint/2010/main" val="3011788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9595" y="347525"/>
            <a:ext cx="4654187" cy="6378974"/>
          </a:xfrm>
          <a:prstGeom prst="rect">
            <a:avLst/>
          </a:prstGeom>
        </p:spPr>
      </p:pic>
      <p:pic>
        <p:nvPicPr>
          <p:cNvPr id="3" name="Picture 2"/>
          <p:cNvPicPr>
            <a:picLocks noChangeAspect="1"/>
          </p:cNvPicPr>
          <p:nvPr/>
        </p:nvPicPr>
        <p:blipFill>
          <a:blip r:embed="rId3"/>
          <a:stretch>
            <a:fillRect/>
          </a:stretch>
        </p:blipFill>
        <p:spPr>
          <a:xfrm>
            <a:off x="6296025" y="347526"/>
            <a:ext cx="4738838" cy="6457014"/>
          </a:xfrm>
          <a:prstGeom prst="rect">
            <a:avLst/>
          </a:prstGeom>
        </p:spPr>
      </p:pic>
      <p:sp>
        <p:nvSpPr>
          <p:cNvPr id="4" name="Rectangle 3"/>
          <p:cNvSpPr/>
          <p:nvPr/>
        </p:nvSpPr>
        <p:spPr>
          <a:xfrm>
            <a:off x="5520515" y="347525"/>
            <a:ext cx="1028807" cy="3139321"/>
          </a:xfrm>
          <a:prstGeom prst="rect">
            <a:avLst/>
          </a:prstGeom>
        </p:spPr>
        <p:txBody>
          <a:bodyPr wrap="none">
            <a:spAutoFit/>
          </a:bodyPr>
          <a:lstStyle/>
          <a:p>
            <a:pPr algn="ctr"/>
            <a:r>
              <a:rPr lang="en-GB" u="sng" dirty="0" smtClean="0"/>
              <a:t>Jigsaw</a:t>
            </a:r>
          </a:p>
          <a:p>
            <a:pPr algn="ctr"/>
            <a:endParaRPr lang="en-GB" dirty="0" smtClean="0"/>
          </a:p>
          <a:p>
            <a:pPr algn="ctr"/>
            <a:r>
              <a:rPr lang="en-GB" dirty="0" smtClean="0"/>
              <a:t>Look at </a:t>
            </a:r>
          </a:p>
          <a:p>
            <a:pPr algn="ctr"/>
            <a:r>
              <a:rPr lang="en-GB" dirty="0" smtClean="0"/>
              <a:t>the </a:t>
            </a:r>
          </a:p>
          <a:p>
            <a:pPr algn="ctr"/>
            <a:r>
              <a:rPr lang="en-GB" dirty="0" smtClean="0"/>
              <a:t>Pictures</a:t>
            </a:r>
          </a:p>
          <a:p>
            <a:pPr algn="ctr"/>
            <a:r>
              <a:rPr lang="en-GB" dirty="0" smtClean="0"/>
              <a:t> to see</a:t>
            </a:r>
          </a:p>
          <a:p>
            <a:pPr algn="ctr"/>
            <a:r>
              <a:rPr lang="en-GB" dirty="0" smtClean="0"/>
              <a:t> the</a:t>
            </a:r>
          </a:p>
          <a:p>
            <a:pPr algn="ctr"/>
            <a:r>
              <a:rPr lang="en-GB" dirty="0" smtClean="0"/>
              <a:t> change</a:t>
            </a:r>
          </a:p>
          <a:p>
            <a:pPr algn="ctr"/>
            <a:r>
              <a:rPr lang="en-GB" dirty="0" smtClean="0"/>
              <a:t> from</a:t>
            </a:r>
          </a:p>
          <a:p>
            <a:pPr algn="ctr"/>
            <a:r>
              <a:rPr lang="en-GB" dirty="0" smtClean="0"/>
              <a:t> baby</a:t>
            </a:r>
          </a:p>
          <a:p>
            <a:pPr algn="ctr"/>
            <a:r>
              <a:rPr lang="en-GB" dirty="0" smtClean="0"/>
              <a:t> to adult.</a:t>
            </a:r>
            <a:endParaRPr lang="en-GB" dirty="0"/>
          </a:p>
        </p:txBody>
      </p:sp>
    </p:spTree>
    <p:extLst>
      <p:ext uri="{BB962C8B-B14F-4D97-AF65-F5344CB8AC3E}">
        <p14:creationId xmlns:p14="http://schemas.microsoft.com/office/powerpoint/2010/main" val="3220738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752" y="668927"/>
            <a:ext cx="4077259" cy="4830535"/>
          </a:xfrm>
          <a:prstGeom prst="rect">
            <a:avLst/>
          </a:prstGeom>
        </p:spPr>
      </p:pic>
      <p:pic>
        <p:nvPicPr>
          <p:cNvPr id="3" name="Picture 2"/>
          <p:cNvPicPr>
            <a:picLocks noChangeAspect="1"/>
          </p:cNvPicPr>
          <p:nvPr/>
        </p:nvPicPr>
        <p:blipFill>
          <a:blip r:embed="rId3"/>
          <a:stretch>
            <a:fillRect/>
          </a:stretch>
        </p:blipFill>
        <p:spPr>
          <a:xfrm>
            <a:off x="4552011" y="668927"/>
            <a:ext cx="4040329" cy="4843599"/>
          </a:xfrm>
          <a:prstGeom prst="rect">
            <a:avLst/>
          </a:prstGeom>
        </p:spPr>
      </p:pic>
      <p:pic>
        <p:nvPicPr>
          <p:cNvPr id="4" name="Picture 3"/>
          <p:cNvPicPr>
            <a:picLocks noChangeAspect="1"/>
          </p:cNvPicPr>
          <p:nvPr/>
        </p:nvPicPr>
        <p:blipFill>
          <a:blip r:embed="rId4"/>
          <a:stretch>
            <a:fillRect/>
          </a:stretch>
        </p:blipFill>
        <p:spPr>
          <a:xfrm>
            <a:off x="8592340" y="668927"/>
            <a:ext cx="3219450" cy="2518410"/>
          </a:xfrm>
          <a:prstGeom prst="rect">
            <a:avLst/>
          </a:prstGeom>
        </p:spPr>
      </p:pic>
      <p:sp>
        <p:nvSpPr>
          <p:cNvPr id="5" name="Rectangle 4"/>
          <p:cNvSpPr/>
          <p:nvPr/>
        </p:nvSpPr>
        <p:spPr>
          <a:xfrm>
            <a:off x="8567848" y="3334269"/>
            <a:ext cx="3358542" cy="1600438"/>
          </a:xfrm>
          <a:prstGeom prst="rect">
            <a:avLst/>
          </a:prstGeom>
        </p:spPr>
        <p:txBody>
          <a:bodyPr wrap="square">
            <a:spAutoFit/>
          </a:bodyPr>
          <a:lstStyle/>
          <a:p>
            <a:r>
              <a:rPr lang="en-GB" dirty="0"/>
              <a:t> </a:t>
            </a:r>
            <a:r>
              <a:rPr lang="en-GB" sz="1600" dirty="0" smtClean="0"/>
              <a:t>Choose </a:t>
            </a:r>
            <a:r>
              <a:rPr lang="en-GB" sz="1600" dirty="0"/>
              <a:t>one life cycle from the images and to draw the egg/baby/seed/infant and how it changes to become an adult or fully grown.  </a:t>
            </a:r>
            <a:r>
              <a:rPr lang="en-GB" sz="1600" dirty="0" smtClean="0"/>
              <a:t> </a:t>
            </a:r>
            <a:r>
              <a:rPr lang="en-GB" sz="1600" dirty="0"/>
              <a:t>L</a:t>
            </a:r>
            <a:r>
              <a:rPr lang="en-GB" sz="1600" dirty="0" smtClean="0"/>
              <a:t>abel your </a:t>
            </a:r>
            <a:r>
              <a:rPr lang="en-GB" sz="1600" dirty="0"/>
              <a:t>pictures and write a sentence to describe the </a:t>
            </a:r>
            <a:r>
              <a:rPr lang="en-GB" sz="1600" dirty="0" smtClean="0"/>
              <a:t>changes.</a:t>
            </a:r>
            <a:endParaRPr lang="en-GB" sz="1600" dirty="0"/>
          </a:p>
        </p:txBody>
      </p:sp>
      <p:sp>
        <p:nvSpPr>
          <p:cNvPr id="6" name="TextBox 5"/>
          <p:cNvSpPr txBox="1"/>
          <p:nvPr/>
        </p:nvSpPr>
        <p:spPr>
          <a:xfrm>
            <a:off x="4313118" y="299595"/>
            <a:ext cx="2246811" cy="369332"/>
          </a:xfrm>
          <a:prstGeom prst="rect">
            <a:avLst/>
          </a:prstGeom>
          <a:noFill/>
        </p:spPr>
        <p:txBody>
          <a:bodyPr wrap="square" rtlCol="0">
            <a:spAutoFit/>
          </a:bodyPr>
          <a:lstStyle/>
          <a:p>
            <a:pPr algn="ctr"/>
            <a:r>
              <a:rPr lang="en-GB" u="sng" dirty="0" smtClean="0"/>
              <a:t>Jigsaw</a:t>
            </a:r>
            <a:endParaRPr lang="en-GB" u="sng" dirty="0"/>
          </a:p>
        </p:txBody>
      </p:sp>
    </p:spTree>
    <p:extLst>
      <p:ext uri="{BB962C8B-B14F-4D97-AF65-F5344CB8AC3E}">
        <p14:creationId xmlns:p14="http://schemas.microsoft.com/office/powerpoint/2010/main" val="407866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1312" y="0"/>
            <a:ext cx="6359857" cy="6858000"/>
          </a:xfrm>
          <a:prstGeom prst="rect">
            <a:avLst/>
          </a:prstGeom>
        </p:spPr>
      </p:pic>
      <p:sp>
        <p:nvSpPr>
          <p:cNvPr id="3" name="TextBox 2"/>
          <p:cNvSpPr txBox="1"/>
          <p:nvPr/>
        </p:nvSpPr>
        <p:spPr>
          <a:xfrm>
            <a:off x="713191" y="352698"/>
            <a:ext cx="2735402" cy="369332"/>
          </a:xfrm>
          <a:prstGeom prst="rect">
            <a:avLst/>
          </a:prstGeom>
          <a:noFill/>
        </p:spPr>
        <p:txBody>
          <a:bodyPr wrap="square" rtlCol="0">
            <a:spAutoFit/>
          </a:bodyPr>
          <a:lstStyle/>
          <a:p>
            <a:r>
              <a:rPr lang="en-GB" u="sng" dirty="0" smtClean="0"/>
              <a:t>Geography</a:t>
            </a:r>
            <a:endParaRPr lang="en-GB" u="sng" dirty="0"/>
          </a:p>
        </p:txBody>
      </p:sp>
    </p:spTree>
    <p:extLst>
      <p:ext uri="{BB962C8B-B14F-4D97-AF65-F5344CB8AC3E}">
        <p14:creationId xmlns:p14="http://schemas.microsoft.com/office/powerpoint/2010/main" val="2763762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138" y="245660"/>
            <a:ext cx="6523630" cy="6612340"/>
          </a:xfrm>
          <a:prstGeom prst="rect">
            <a:avLst/>
          </a:prstGeom>
        </p:spPr>
      </p:pic>
      <p:sp>
        <p:nvSpPr>
          <p:cNvPr id="3" name="TextBox 2"/>
          <p:cNvSpPr txBox="1"/>
          <p:nvPr/>
        </p:nvSpPr>
        <p:spPr>
          <a:xfrm>
            <a:off x="7137779" y="941696"/>
            <a:ext cx="4681182" cy="3139321"/>
          </a:xfrm>
          <a:prstGeom prst="rect">
            <a:avLst/>
          </a:prstGeom>
          <a:noFill/>
        </p:spPr>
        <p:txBody>
          <a:bodyPr wrap="square" rtlCol="0">
            <a:spAutoFit/>
          </a:bodyPr>
          <a:lstStyle/>
          <a:p>
            <a:r>
              <a:rPr lang="en-GB" dirty="0" smtClean="0"/>
              <a:t>Also find and label the capital cities in the United Kingdom.</a:t>
            </a:r>
          </a:p>
          <a:p>
            <a:endParaRPr lang="en-GB" dirty="0"/>
          </a:p>
          <a:p>
            <a:endParaRPr lang="en-GB" dirty="0" smtClean="0"/>
          </a:p>
          <a:p>
            <a:r>
              <a:rPr lang="en-GB" dirty="0" smtClean="0"/>
              <a:t>Research each country within the United Kingdom and write some facts about each.</a:t>
            </a:r>
          </a:p>
          <a:p>
            <a:endParaRPr lang="en-GB" dirty="0"/>
          </a:p>
          <a:p>
            <a:r>
              <a:rPr lang="en-GB" dirty="0">
                <a:hlinkClick r:id="rId3"/>
              </a:rPr>
              <a:t>https://</a:t>
            </a:r>
            <a:r>
              <a:rPr lang="en-GB" dirty="0" smtClean="0">
                <a:hlinkClick r:id="rId3"/>
              </a:rPr>
              <a:t>kids.kiddle.co/Countries_of_the_United_Kingdom</a:t>
            </a:r>
            <a:endParaRPr lang="en-GB" dirty="0" smtClean="0"/>
          </a:p>
          <a:p>
            <a:endParaRPr lang="en-GB" dirty="0"/>
          </a:p>
          <a:p>
            <a:endParaRPr lang="en-GB" dirty="0"/>
          </a:p>
        </p:txBody>
      </p:sp>
      <p:sp>
        <p:nvSpPr>
          <p:cNvPr id="4" name="Rectangle 3"/>
          <p:cNvSpPr/>
          <p:nvPr/>
        </p:nvSpPr>
        <p:spPr>
          <a:xfrm>
            <a:off x="6905768" y="245660"/>
            <a:ext cx="1206356" cy="369332"/>
          </a:xfrm>
          <a:prstGeom prst="rect">
            <a:avLst/>
          </a:prstGeom>
        </p:spPr>
        <p:txBody>
          <a:bodyPr wrap="none">
            <a:spAutoFit/>
          </a:bodyPr>
          <a:lstStyle/>
          <a:p>
            <a:r>
              <a:rPr lang="en-GB" u="sng" dirty="0"/>
              <a:t>Geography</a:t>
            </a:r>
          </a:p>
        </p:txBody>
      </p:sp>
    </p:spTree>
    <p:extLst>
      <p:ext uri="{BB962C8B-B14F-4D97-AF65-F5344CB8AC3E}">
        <p14:creationId xmlns:p14="http://schemas.microsoft.com/office/powerpoint/2010/main" val="4232106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799" y="245053"/>
            <a:ext cx="11756571" cy="646331"/>
          </a:xfrm>
          <a:prstGeom prst="rect">
            <a:avLst/>
          </a:prstGeom>
          <a:noFill/>
        </p:spPr>
        <p:txBody>
          <a:bodyPr wrap="square" rtlCol="0">
            <a:spAutoFit/>
          </a:bodyPr>
          <a:lstStyle/>
          <a:p>
            <a:pPr algn="ctr"/>
            <a:r>
              <a:rPr lang="en-GB" b="1" u="sng" dirty="0"/>
              <a:t>Maths Home Learning Activities w/b 8th June</a:t>
            </a:r>
            <a:endParaRPr lang="en-GB" dirty="0"/>
          </a:p>
          <a:p>
            <a:pPr algn="ctr"/>
            <a:r>
              <a:rPr lang="en-GB" dirty="0" smtClean="0"/>
              <a:t>In </a:t>
            </a:r>
            <a:r>
              <a:rPr lang="en-GB" dirty="0"/>
              <a:t>addition to 10+ minutes of TT Rockstars/Numbots daily practice, choose three of these Maths activities to complete.  </a:t>
            </a:r>
          </a:p>
        </p:txBody>
      </p:sp>
      <p:sp>
        <p:nvSpPr>
          <p:cNvPr id="5" name="TextBox 4"/>
          <p:cNvSpPr txBox="1"/>
          <p:nvPr/>
        </p:nvSpPr>
        <p:spPr>
          <a:xfrm>
            <a:off x="122421" y="1000040"/>
            <a:ext cx="3892731" cy="2523768"/>
          </a:xfrm>
          <a:prstGeom prst="rect">
            <a:avLst/>
          </a:prstGeom>
          <a:noFill/>
          <a:ln>
            <a:solidFill>
              <a:srgbClr val="5B9BD5"/>
            </a:solidFill>
          </a:ln>
        </p:spPr>
        <p:txBody>
          <a:bodyPr wrap="square" rtlCol="0">
            <a:spAutoFit/>
          </a:bodyPr>
          <a:lstStyle/>
          <a:p>
            <a:endParaRPr lang="en-GB" sz="1200" u="sng" dirty="0" smtClean="0"/>
          </a:p>
          <a:p>
            <a:pPr algn="ctr"/>
            <a:r>
              <a:rPr lang="en-GB" sz="1400" u="sng" dirty="0" smtClean="0"/>
              <a:t>Drinks investigation</a:t>
            </a:r>
            <a:endParaRPr lang="en-GB" sz="1200" u="sng" dirty="0" smtClean="0"/>
          </a:p>
          <a:p>
            <a:endParaRPr lang="en-GB" sz="1200" u="sng" dirty="0" smtClean="0"/>
          </a:p>
          <a:p>
            <a:endParaRPr lang="en-GB" sz="1200" u="sng" dirty="0" smtClean="0"/>
          </a:p>
          <a:p>
            <a:endParaRPr lang="en-GB" sz="1200" u="sng" dirty="0" smtClean="0"/>
          </a:p>
          <a:p>
            <a:endParaRPr lang="en-GB" sz="1200" u="sng" dirty="0" smtClean="0"/>
          </a:p>
          <a:p>
            <a:endParaRPr lang="en-GB" sz="1200" u="sng" dirty="0" smtClean="0"/>
          </a:p>
          <a:p>
            <a:endParaRPr lang="en-GB" sz="1200" u="sng" dirty="0" smtClean="0"/>
          </a:p>
          <a:p>
            <a:endParaRPr lang="en-GB" sz="1200" u="sng" dirty="0" smtClean="0"/>
          </a:p>
          <a:p>
            <a:endParaRPr lang="en-GB" sz="1200" u="sng" dirty="0" smtClean="0"/>
          </a:p>
          <a:p>
            <a:endParaRPr lang="en-GB" sz="1200" u="sng" dirty="0" smtClean="0"/>
          </a:p>
          <a:p>
            <a:endParaRPr lang="en-GB" sz="1200" u="sng" dirty="0" smtClean="0"/>
          </a:p>
          <a:p>
            <a:endParaRPr lang="en-GB" sz="1200" u="sng" dirty="0"/>
          </a:p>
        </p:txBody>
      </p:sp>
      <p:sp>
        <p:nvSpPr>
          <p:cNvPr id="6" name="TextBox 5"/>
          <p:cNvSpPr txBox="1"/>
          <p:nvPr/>
        </p:nvSpPr>
        <p:spPr>
          <a:xfrm>
            <a:off x="182878" y="3767107"/>
            <a:ext cx="3892732" cy="2592000"/>
          </a:xfrm>
          <a:prstGeom prst="rect">
            <a:avLst/>
          </a:prstGeom>
          <a:noFill/>
          <a:ln>
            <a:solidFill>
              <a:srgbClr val="5B9BD5"/>
            </a:solidFill>
          </a:ln>
        </p:spPr>
        <p:txBody>
          <a:bodyPr wrap="square" rtlCol="0">
            <a:spAutoFit/>
          </a:bodyPr>
          <a:lstStyle/>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endParaRPr lang="en-GB" sz="1200" b="1" dirty="0"/>
          </a:p>
        </p:txBody>
      </p:sp>
      <p:sp>
        <p:nvSpPr>
          <p:cNvPr id="7" name="TextBox 6"/>
          <p:cNvSpPr txBox="1"/>
          <p:nvPr/>
        </p:nvSpPr>
        <p:spPr>
          <a:xfrm>
            <a:off x="4088466" y="981732"/>
            <a:ext cx="4058195" cy="2556000"/>
          </a:xfrm>
          <a:prstGeom prst="rect">
            <a:avLst/>
          </a:prstGeom>
          <a:noFill/>
          <a:ln>
            <a:solidFill>
              <a:srgbClr val="5B9BD5"/>
            </a:solidFill>
          </a:ln>
        </p:spPr>
        <p:txBody>
          <a:bodyPr wrap="square" rtlCol="0">
            <a:spAutoFit/>
          </a:bodyPr>
          <a:lstStyle/>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solidFill>
                <a:srgbClr val="FF0000"/>
              </a:solidFill>
            </a:endParaRPr>
          </a:p>
          <a:p>
            <a:endParaRPr lang="en-GB" sz="1200" dirty="0">
              <a:solidFill>
                <a:srgbClr val="FF0000"/>
              </a:solidFill>
            </a:endParaRPr>
          </a:p>
          <a:p>
            <a:endParaRPr lang="en-GB" sz="1200" dirty="0">
              <a:solidFill>
                <a:srgbClr val="FF0000"/>
              </a:solidFill>
            </a:endParaRPr>
          </a:p>
          <a:p>
            <a:endParaRPr lang="en-GB" sz="1200" dirty="0">
              <a:solidFill>
                <a:srgbClr val="FF0000"/>
              </a:solidFill>
            </a:endParaRPr>
          </a:p>
          <a:p>
            <a:endParaRPr lang="en-GB" sz="1200" dirty="0">
              <a:solidFill>
                <a:srgbClr val="FF0000"/>
              </a:solidFill>
            </a:endParaRPr>
          </a:p>
          <a:p>
            <a:endParaRPr lang="en-GB" sz="1200" dirty="0">
              <a:solidFill>
                <a:srgbClr val="FF0000"/>
              </a:solidFill>
            </a:endParaRPr>
          </a:p>
          <a:p>
            <a:endParaRPr lang="en-GB" sz="1200" dirty="0">
              <a:solidFill>
                <a:srgbClr val="FF0000"/>
              </a:solidFill>
            </a:endParaRPr>
          </a:p>
        </p:txBody>
      </p:sp>
      <p:sp>
        <p:nvSpPr>
          <p:cNvPr id="8" name="TextBox 7"/>
          <p:cNvSpPr txBox="1"/>
          <p:nvPr/>
        </p:nvSpPr>
        <p:spPr>
          <a:xfrm>
            <a:off x="4149630" y="3767107"/>
            <a:ext cx="3961436" cy="2592000"/>
          </a:xfrm>
          <a:prstGeom prst="rect">
            <a:avLst/>
          </a:prstGeom>
          <a:noFill/>
          <a:ln>
            <a:solidFill>
              <a:srgbClr val="5B9BD5"/>
            </a:solidFill>
          </a:ln>
        </p:spPr>
        <p:txBody>
          <a:bodyPr wrap="square" rtlCol="0">
            <a:spAutoFit/>
          </a:bodyPr>
          <a:lstStyle/>
          <a:p>
            <a:endParaRPr lang="en-GB" sz="1200" b="1" dirty="0">
              <a:solidFill>
                <a:srgbClr val="FF0000"/>
              </a:solidFill>
            </a:endParaRPr>
          </a:p>
          <a:p>
            <a:r>
              <a:rPr lang="en-GB" sz="1200" b="1" dirty="0" smtClean="0">
                <a:solidFill>
                  <a:srgbClr val="FF0000"/>
                </a:solidFill>
              </a:rPr>
              <a:t>                                       </a:t>
            </a:r>
            <a:r>
              <a:rPr lang="en-GB" sz="1600" u="sng" dirty="0" smtClean="0"/>
              <a:t>3D shapes</a:t>
            </a:r>
          </a:p>
          <a:p>
            <a:r>
              <a:rPr lang="en-GB" sz="1400" dirty="0" smtClean="0"/>
              <a:t>Find some items that are 3D shapes </a:t>
            </a:r>
            <a:r>
              <a:rPr lang="en-GB" sz="1400" dirty="0" err="1" smtClean="0"/>
              <a:t>eg</a:t>
            </a:r>
            <a:r>
              <a:rPr lang="en-GB" sz="1400" dirty="0" smtClean="0"/>
              <a:t> a tin of beans. See if they roll down the ramp.  The ramp could be a large book of a piece of wood. </a:t>
            </a:r>
            <a:endParaRPr lang="en-GB" sz="1400" dirty="0"/>
          </a:p>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r>
              <a:rPr lang="en-GB" sz="1200" b="1" dirty="0">
                <a:solidFill>
                  <a:srgbClr val="FF0000"/>
                </a:solidFill>
              </a:rPr>
              <a:t>  </a:t>
            </a:r>
            <a:endParaRPr lang="en-GB" sz="1200" b="1" dirty="0"/>
          </a:p>
        </p:txBody>
      </p:sp>
      <p:sp>
        <p:nvSpPr>
          <p:cNvPr id="9" name="TextBox 8"/>
          <p:cNvSpPr txBox="1"/>
          <p:nvPr/>
        </p:nvSpPr>
        <p:spPr>
          <a:xfrm>
            <a:off x="8230560" y="982326"/>
            <a:ext cx="3792585" cy="2556000"/>
          </a:xfrm>
          <a:prstGeom prst="rect">
            <a:avLst/>
          </a:prstGeom>
          <a:noFill/>
          <a:ln>
            <a:solidFill>
              <a:srgbClr val="5B9BD5"/>
            </a:solidFill>
          </a:ln>
        </p:spPr>
        <p:txBody>
          <a:bodyPr wrap="square" rtlCol="0">
            <a:spAutoFit/>
          </a:bodyPr>
          <a:lstStyle/>
          <a:p>
            <a:endParaRPr lang="en-GB" sz="1200" b="1" dirty="0"/>
          </a:p>
          <a:p>
            <a:pPr algn="ctr"/>
            <a:r>
              <a:rPr lang="en-GB" sz="1200" b="1" dirty="0" smtClean="0"/>
              <a:t>  </a:t>
            </a:r>
            <a:r>
              <a:rPr lang="en-GB" u="sng" dirty="0" smtClean="0"/>
              <a:t>Triangle investigation</a:t>
            </a:r>
            <a:endParaRPr lang="en-GB" u="sng"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dirty="0">
              <a:solidFill>
                <a:srgbClr val="FF0000"/>
              </a:solidFill>
            </a:endParaRPr>
          </a:p>
          <a:p>
            <a:endParaRPr lang="en-GB" sz="1200" dirty="0">
              <a:solidFill>
                <a:srgbClr val="FF0000"/>
              </a:solidFill>
            </a:endParaRPr>
          </a:p>
          <a:p>
            <a:endParaRPr lang="en-GB" sz="1200" dirty="0" smtClean="0">
              <a:solidFill>
                <a:srgbClr val="FF0000"/>
              </a:solidFill>
            </a:endParaRPr>
          </a:p>
          <a:p>
            <a:endParaRPr lang="en-GB" sz="1200" dirty="0">
              <a:solidFill>
                <a:srgbClr val="FF0000"/>
              </a:solidFill>
            </a:endParaRPr>
          </a:p>
        </p:txBody>
      </p:sp>
      <p:sp>
        <p:nvSpPr>
          <p:cNvPr id="10" name="TextBox 9"/>
          <p:cNvSpPr txBox="1"/>
          <p:nvPr/>
        </p:nvSpPr>
        <p:spPr>
          <a:xfrm>
            <a:off x="8243145" y="3752029"/>
            <a:ext cx="3780000" cy="2592000"/>
          </a:xfrm>
          <a:prstGeom prst="rect">
            <a:avLst/>
          </a:prstGeom>
          <a:noFill/>
          <a:ln>
            <a:solidFill>
              <a:srgbClr val="5B9BD5"/>
            </a:solidFill>
          </a:ln>
        </p:spPr>
        <p:txBody>
          <a:bodyPr wrap="square" rtlCol="0">
            <a:spAutoFit/>
          </a:bodyPr>
          <a:lstStyle/>
          <a:p>
            <a:endParaRPr lang="en-GB" sz="1600" dirty="0" smtClean="0"/>
          </a:p>
          <a:p>
            <a:pPr algn="ctr"/>
            <a:r>
              <a:rPr lang="en-GB" sz="1600" u="sng" dirty="0" smtClean="0"/>
              <a:t>Multiplication time</a:t>
            </a:r>
            <a:endParaRPr lang="en-GB" sz="1600" dirty="0"/>
          </a:p>
          <a:p>
            <a:r>
              <a:rPr lang="en-GB" sz="1400" dirty="0" smtClean="0"/>
              <a:t>Look at the pictures and complete the multiplication sentences.  Then draw your own pictures and write calculations for them.</a:t>
            </a:r>
          </a:p>
          <a:p>
            <a:endParaRPr lang="en-GB" sz="1600" dirty="0"/>
          </a:p>
          <a:p>
            <a:endParaRPr lang="en-GB" sz="1600" dirty="0" smtClean="0"/>
          </a:p>
          <a:p>
            <a:endParaRPr lang="en-GB" sz="1600" dirty="0"/>
          </a:p>
          <a:p>
            <a:endParaRPr lang="en-GB" sz="1600" dirty="0" smtClean="0"/>
          </a:p>
          <a:p>
            <a:endParaRPr lang="en-GB" sz="1600" dirty="0"/>
          </a:p>
          <a:p>
            <a:r>
              <a:rPr lang="en-GB" sz="1600" dirty="0" smtClean="0"/>
              <a:t> </a:t>
            </a:r>
            <a:endParaRPr lang="en-GB" sz="1600" dirty="0"/>
          </a:p>
        </p:txBody>
      </p:sp>
      <p:sp>
        <p:nvSpPr>
          <p:cNvPr id="15" name="TextBox 14"/>
          <p:cNvSpPr txBox="1"/>
          <p:nvPr/>
        </p:nvSpPr>
        <p:spPr>
          <a:xfrm>
            <a:off x="4330674" y="1190081"/>
            <a:ext cx="3709851" cy="1569660"/>
          </a:xfrm>
          <a:prstGeom prst="rect">
            <a:avLst/>
          </a:prstGeom>
          <a:noFill/>
        </p:spPr>
        <p:txBody>
          <a:bodyPr wrap="square" rtlCol="0">
            <a:spAutoFit/>
          </a:bodyPr>
          <a:lstStyle/>
          <a:p>
            <a:pPr algn="ctr"/>
            <a:r>
              <a:rPr lang="en-US" sz="1600" u="sng" dirty="0" smtClean="0"/>
              <a:t>Can you complete the 9 questions on the sheet below?</a:t>
            </a:r>
          </a:p>
          <a:p>
            <a:pPr algn="ctr"/>
            <a:r>
              <a:rPr lang="en-US" sz="1600" dirty="0" smtClean="0"/>
              <a:t>These are practicing addition and subtraction.</a:t>
            </a:r>
          </a:p>
          <a:p>
            <a:pPr algn="ctr"/>
            <a:r>
              <a:rPr lang="en-US" sz="1600" dirty="0" smtClean="0"/>
              <a:t>They also include questions of things we have covered in Year 2.</a:t>
            </a:r>
            <a:endParaRPr lang="en-US" sz="1600" dirty="0"/>
          </a:p>
        </p:txBody>
      </p:sp>
      <p:sp>
        <p:nvSpPr>
          <p:cNvPr id="30" name="TextBox 29"/>
          <p:cNvSpPr txBox="1"/>
          <p:nvPr/>
        </p:nvSpPr>
        <p:spPr>
          <a:xfrm>
            <a:off x="291735" y="3950342"/>
            <a:ext cx="3709851" cy="338554"/>
          </a:xfrm>
          <a:prstGeom prst="rect">
            <a:avLst/>
          </a:prstGeom>
          <a:noFill/>
        </p:spPr>
        <p:txBody>
          <a:bodyPr wrap="square" rtlCol="0">
            <a:spAutoFit/>
          </a:bodyPr>
          <a:lstStyle/>
          <a:p>
            <a:pPr algn="ctr"/>
            <a:endParaRPr lang="en-US" sz="1600" dirty="0"/>
          </a:p>
        </p:txBody>
      </p:sp>
      <p:sp>
        <p:nvSpPr>
          <p:cNvPr id="33" name="TextBox 32"/>
          <p:cNvSpPr txBox="1"/>
          <p:nvPr/>
        </p:nvSpPr>
        <p:spPr>
          <a:xfrm>
            <a:off x="256898" y="3946848"/>
            <a:ext cx="3709851" cy="1323439"/>
          </a:xfrm>
          <a:prstGeom prst="rect">
            <a:avLst/>
          </a:prstGeom>
          <a:noFill/>
        </p:spPr>
        <p:txBody>
          <a:bodyPr wrap="square" rtlCol="0">
            <a:spAutoFit/>
          </a:bodyPr>
          <a:lstStyle/>
          <a:p>
            <a:pPr algn="ctr"/>
            <a:endParaRPr lang="en-US" sz="1600" u="sng" dirty="0" smtClean="0"/>
          </a:p>
          <a:p>
            <a:pPr algn="ctr"/>
            <a:endParaRPr lang="en-US" sz="1600" u="sng" dirty="0" smtClean="0"/>
          </a:p>
          <a:p>
            <a:pPr algn="ctr"/>
            <a:endParaRPr lang="en-US" sz="1600" u="sng" dirty="0"/>
          </a:p>
          <a:p>
            <a:pPr algn="ctr"/>
            <a:endParaRPr lang="en-US" sz="1600" u="sng" dirty="0" smtClean="0"/>
          </a:p>
          <a:p>
            <a:pPr algn="ctr"/>
            <a:endParaRPr lang="en-US" sz="1600" dirty="0"/>
          </a:p>
        </p:txBody>
      </p:sp>
      <p:pic>
        <p:nvPicPr>
          <p:cNvPr id="2" name="Picture 1"/>
          <p:cNvPicPr>
            <a:picLocks noChangeAspect="1"/>
          </p:cNvPicPr>
          <p:nvPr/>
        </p:nvPicPr>
        <p:blipFill>
          <a:blip r:embed="rId2"/>
          <a:stretch>
            <a:fillRect/>
          </a:stretch>
        </p:blipFill>
        <p:spPr>
          <a:xfrm>
            <a:off x="696682" y="3976120"/>
            <a:ext cx="2899955" cy="685800"/>
          </a:xfrm>
          <a:prstGeom prst="rect">
            <a:avLst/>
          </a:prstGeom>
        </p:spPr>
      </p:pic>
      <p:pic>
        <p:nvPicPr>
          <p:cNvPr id="20" name="Picture 19"/>
          <p:cNvPicPr>
            <a:picLocks noChangeAspect="1"/>
          </p:cNvPicPr>
          <p:nvPr/>
        </p:nvPicPr>
        <p:blipFill>
          <a:blip r:embed="rId3"/>
          <a:stretch>
            <a:fillRect/>
          </a:stretch>
        </p:blipFill>
        <p:spPr>
          <a:xfrm>
            <a:off x="375627" y="4614523"/>
            <a:ext cx="793401" cy="534323"/>
          </a:xfrm>
          <a:prstGeom prst="rect">
            <a:avLst/>
          </a:prstGeom>
        </p:spPr>
      </p:pic>
      <p:sp>
        <p:nvSpPr>
          <p:cNvPr id="21" name="TextBox 20"/>
          <p:cNvSpPr txBox="1"/>
          <p:nvPr/>
        </p:nvSpPr>
        <p:spPr>
          <a:xfrm>
            <a:off x="375627" y="5270287"/>
            <a:ext cx="3443079" cy="646331"/>
          </a:xfrm>
          <a:prstGeom prst="rect">
            <a:avLst/>
          </a:prstGeom>
          <a:noFill/>
        </p:spPr>
        <p:txBody>
          <a:bodyPr wrap="square" rtlCol="0">
            <a:spAutoFit/>
          </a:bodyPr>
          <a:lstStyle/>
          <a:p>
            <a:r>
              <a:rPr lang="en-GB" sz="1200" dirty="0" smtClean="0"/>
              <a:t>Work out the clues to solve the mystery.  Who is the door slamming culprit?</a:t>
            </a:r>
          </a:p>
          <a:p>
            <a:r>
              <a:rPr lang="en-GB" sz="1200" dirty="0" smtClean="0"/>
              <a:t>  </a:t>
            </a:r>
            <a:endParaRPr lang="en-GB" sz="1200" dirty="0"/>
          </a:p>
        </p:txBody>
      </p:sp>
      <p:pic>
        <p:nvPicPr>
          <p:cNvPr id="22" name="Picture 21"/>
          <p:cNvPicPr>
            <a:picLocks noChangeAspect="1"/>
          </p:cNvPicPr>
          <p:nvPr/>
        </p:nvPicPr>
        <p:blipFill>
          <a:blip r:embed="rId4"/>
          <a:stretch>
            <a:fillRect/>
          </a:stretch>
        </p:blipFill>
        <p:spPr>
          <a:xfrm>
            <a:off x="8500321" y="1507088"/>
            <a:ext cx="3015005" cy="2001693"/>
          </a:xfrm>
          <a:prstGeom prst="rect">
            <a:avLst/>
          </a:prstGeom>
        </p:spPr>
      </p:pic>
      <p:pic>
        <p:nvPicPr>
          <p:cNvPr id="23" name="Picture 22"/>
          <p:cNvPicPr>
            <a:picLocks noChangeAspect="1"/>
          </p:cNvPicPr>
          <p:nvPr/>
        </p:nvPicPr>
        <p:blipFill>
          <a:blip r:embed="rId5"/>
          <a:stretch>
            <a:fillRect/>
          </a:stretch>
        </p:blipFill>
        <p:spPr>
          <a:xfrm>
            <a:off x="1363642" y="2125014"/>
            <a:ext cx="1349832" cy="1328398"/>
          </a:xfrm>
          <a:prstGeom prst="rect">
            <a:avLst/>
          </a:prstGeom>
        </p:spPr>
      </p:pic>
      <p:pic>
        <p:nvPicPr>
          <p:cNvPr id="24" name="Picture 23"/>
          <p:cNvPicPr>
            <a:picLocks noChangeAspect="1"/>
          </p:cNvPicPr>
          <p:nvPr/>
        </p:nvPicPr>
        <p:blipFill>
          <a:blip r:embed="rId6"/>
          <a:stretch>
            <a:fillRect/>
          </a:stretch>
        </p:blipFill>
        <p:spPr>
          <a:xfrm>
            <a:off x="182878" y="1432072"/>
            <a:ext cx="3635827" cy="692941"/>
          </a:xfrm>
          <a:prstGeom prst="rect">
            <a:avLst/>
          </a:prstGeom>
        </p:spPr>
      </p:pic>
      <p:pic>
        <p:nvPicPr>
          <p:cNvPr id="25" name="Picture 24"/>
          <p:cNvPicPr>
            <a:picLocks noChangeAspect="1"/>
          </p:cNvPicPr>
          <p:nvPr/>
        </p:nvPicPr>
        <p:blipFill>
          <a:blip r:embed="rId7"/>
          <a:stretch>
            <a:fillRect/>
          </a:stretch>
        </p:blipFill>
        <p:spPr>
          <a:xfrm>
            <a:off x="9481809" y="5025534"/>
            <a:ext cx="1290085" cy="1246495"/>
          </a:xfrm>
          <a:prstGeom prst="rect">
            <a:avLst/>
          </a:prstGeom>
        </p:spPr>
      </p:pic>
      <p:pic>
        <p:nvPicPr>
          <p:cNvPr id="26" name="Picture 25"/>
          <p:cNvPicPr>
            <a:picLocks noChangeAspect="1"/>
          </p:cNvPicPr>
          <p:nvPr/>
        </p:nvPicPr>
        <p:blipFill>
          <a:blip r:embed="rId8"/>
          <a:stretch>
            <a:fillRect/>
          </a:stretch>
        </p:blipFill>
        <p:spPr>
          <a:xfrm>
            <a:off x="5556850" y="4899201"/>
            <a:ext cx="1095714" cy="1148902"/>
          </a:xfrm>
          <a:prstGeom prst="rect">
            <a:avLst/>
          </a:prstGeom>
        </p:spPr>
      </p:pic>
    </p:spTree>
    <p:extLst>
      <p:ext uri="{BB962C8B-B14F-4D97-AF65-F5344CB8AC3E}">
        <p14:creationId xmlns:p14="http://schemas.microsoft.com/office/powerpoint/2010/main" val="261001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7227"/>
            <a:ext cx="11756571" cy="646331"/>
          </a:xfrm>
          <a:prstGeom prst="rect">
            <a:avLst/>
          </a:prstGeom>
          <a:noFill/>
        </p:spPr>
        <p:txBody>
          <a:bodyPr wrap="square" rtlCol="0">
            <a:spAutoFit/>
          </a:bodyPr>
          <a:lstStyle/>
          <a:p>
            <a:pPr algn="ctr"/>
            <a:r>
              <a:rPr lang="en-GB" b="1" u="sng" dirty="0"/>
              <a:t>Non-Core Home Learning Activities </a:t>
            </a:r>
            <a:r>
              <a:rPr lang="en-GB" b="1" u="sng" dirty="0" smtClean="0"/>
              <a:t>8</a:t>
            </a:r>
            <a:r>
              <a:rPr lang="en-GB" b="1" u="sng" baseline="30000" dirty="0" smtClean="0"/>
              <a:t>th</a:t>
            </a:r>
            <a:r>
              <a:rPr lang="en-GB" b="1" u="sng" dirty="0" smtClean="0"/>
              <a:t> </a:t>
            </a:r>
            <a:r>
              <a:rPr lang="en-GB" b="1" u="sng" dirty="0"/>
              <a:t>June</a:t>
            </a:r>
            <a:r>
              <a:rPr lang="en-GB" dirty="0"/>
              <a:t> </a:t>
            </a:r>
            <a:endParaRPr lang="en-GB" dirty="0" smtClean="0"/>
          </a:p>
          <a:p>
            <a:pPr algn="ctr"/>
            <a:r>
              <a:rPr lang="en-GB" dirty="0" smtClean="0"/>
              <a:t>Complete </a:t>
            </a:r>
            <a:r>
              <a:rPr lang="en-GB" dirty="0"/>
              <a:t>a PE activity daily and choose at least one other to complete a week.   </a:t>
            </a:r>
          </a:p>
        </p:txBody>
      </p:sp>
      <p:sp>
        <p:nvSpPr>
          <p:cNvPr id="5" name="TextBox 4"/>
          <p:cNvSpPr txBox="1"/>
          <p:nvPr/>
        </p:nvSpPr>
        <p:spPr>
          <a:xfrm>
            <a:off x="117565" y="979710"/>
            <a:ext cx="3892731" cy="2431435"/>
          </a:xfrm>
          <a:prstGeom prst="rect">
            <a:avLst/>
          </a:prstGeom>
          <a:noFill/>
          <a:ln>
            <a:solidFill>
              <a:schemeClr val="accent6">
                <a:lumMod val="75000"/>
              </a:schemeClr>
            </a:solidFill>
          </a:ln>
        </p:spPr>
        <p:txBody>
          <a:bodyPr wrap="square" rtlCol="0">
            <a:spAutoFit/>
          </a:bodyPr>
          <a:lstStyle/>
          <a:p>
            <a:pPr lvl="0"/>
            <a:r>
              <a:rPr lang="en-GB" sz="1200" b="1" u="sng" dirty="0"/>
              <a:t>PE: </a:t>
            </a:r>
            <a:endParaRPr lang="en-GB" sz="1200" dirty="0"/>
          </a:p>
          <a:p>
            <a:pPr lvl="0"/>
            <a:r>
              <a:rPr lang="en-GB" sz="1100" dirty="0" smtClean="0"/>
              <a:t>Look at the PE sessions on the Year 2</a:t>
            </a:r>
          </a:p>
          <a:p>
            <a:pPr lvl="0"/>
            <a:endParaRPr lang="en-GB" sz="1100" dirty="0"/>
          </a:p>
          <a:p>
            <a:pPr marL="171450" lvl="0" indent="-171450">
              <a:buFont typeface="Arial" panose="020B0604020202020204" pitchFamily="34" charset="0"/>
              <a:buChar char="•"/>
            </a:pPr>
            <a:r>
              <a:rPr lang="en-GB" sz="1200" dirty="0"/>
              <a:t> Jo Wicks daily PE sessions</a:t>
            </a:r>
            <a:r>
              <a:rPr lang="en-GB" sz="1200" u="sng" dirty="0"/>
              <a:t>   </a:t>
            </a:r>
          </a:p>
          <a:p>
            <a:pPr lvl="0"/>
            <a:r>
              <a:rPr lang="en-GB" sz="1200" dirty="0">
                <a:hlinkClick r:id="rId2"/>
              </a:rPr>
              <a:t>https://www.youtube.com/watch?v=6v-a_dpwhro</a:t>
            </a:r>
            <a:endParaRPr lang="en-GB" sz="1200" dirty="0"/>
          </a:p>
          <a:p>
            <a:pPr marL="171450" lvl="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10 daily activities to do at home</a:t>
            </a:r>
            <a:endParaRPr lang="en-GB" sz="1200" dirty="0"/>
          </a:p>
          <a:p>
            <a:pPr lvl="0"/>
            <a:r>
              <a:rPr lang="en-GB" sz="1200" dirty="0">
                <a:hlinkClick r:id="rId3"/>
              </a:rPr>
              <a:t>https://www.youtube.com/watch?v=h3Xrtm0IVnY</a:t>
            </a:r>
            <a:r>
              <a:rPr lang="en-GB" sz="1200" dirty="0" smtClean="0"/>
              <a:t>       </a:t>
            </a:r>
            <a:endParaRPr lang="en-GB" sz="1200" dirty="0"/>
          </a:p>
          <a:p>
            <a:endParaRPr lang="en-GB" sz="1000" dirty="0"/>
          </a:p>
          <a:p>
            <a:endParaRPr lang="en-GB" sz="1200" u="sng" dirty="0"/>
          </a:p>
          <a:p>
            <a:endParaRPr lang="en-GB" sz="1200" u="sng" dirty="0" smtClean="0"/>
          </a:p>
          <a:p>
            <a:endParaRPr lang="en-GB" sz="1200" u="sng" dirty="0" smtClean="0"/>
          </a:p>
          <a:p>
            <a:endParaRPr lang="en-GB" sz="1200" u="sng" dirty="0"/>
          </a:p>
        </p:txBody>
      </p:sp>
      <p:sp>
        <p:nvSpPr>
          <p:cNvPr id="6" name="TextBox 5"/>
          <p:cNvSpPr txBox="1"/>
          <p:nvPr/>
        </p:nvSpPr>
        <p:spPr>
          <a:xfrm>
            <a:off x="144599" y="3588320"/>
            <a:ext cx="3892732" cy="2916000"/>
          </a:xfrm>
          <a:prstGeom prst="rect">
            <a:avLst/>
          </a:prstGeom>
          <a:noFill/>
          <a:ln>
            <a:solidFill>
              <a:srgbClr val="548235"/>
            </a:solidFill>
          </a:ln>
        </p:spPr>
        <p:txBody>
          <a:bodyPr wrap="square" rtlCol="0">
            <a:spAutoFit/>
          </a:bodyPr>
          <a:lstStyle/>
          <a:p>
            <a:pPr lvl="0"/>
            <a:r>
              <a:rPr lang="en-GB" sz="1200" b="1" u="sng" dirty="0"/>
              <a:t>Music:</a:t>
            </a:r>
            <a:r>
              <a:rPr lang="en-GB" sz="1200" dirty="0"/>
              <a:t>                    </a:t>
            </a:r>
            <a:r>
              <a:rPr lang="en-GB" sz="1200" u="sng" dirty="0" smtClean="0"/>
              <a:t>Start singing</a:t>
            </a:r>
          </a:p>
          <a:p>
            <a:pPr lvl="0"/>
            <a:endParaRPr lang="en-GB" sz="1200" u="sng" dirty="0" smtClean="0"/>
          </a:p>
          <a:p>
            <a:pPr lvl="0"/>
            <a:endParaRPr lang="en-GB" sz="1200" u="sng" dirty="0"/>
          </a:p>
          <a:p>
            <a:pPr lvl="0"/>
            <a:r>
              <a:rPr lang="en-GB" sz="1200" dirty="0" err="1" smtClean="0"/>
              <a:t>Bitesize</a:t>
            </a:r>
            <a:r>
              <a:rPr lang="en-GB" sz="1200" dirty="0" smtClean="0"/>
              <a:t> lesson on how to warm up your voices ready to sing.  Have fun!</a:t>
            </a:r>
            <a:endParaRPr lang="en-GB" sz="1200" dirty="0"/>
          </a:p>
          <a:p>
            <a:r>
              <a:rPr lang="en-GB" sz="1100" dirty="0">
                <a:hlinkClick r:id="rId4"/>
              </a:rPr>
              <a:t>https://</a:t>
            </a:r>
            <a:r>
              <a:rPr lang="en-GB" sz="1100" dirty="0" smtClean="0">
                <a:hlinkClick r:id="rId4"/>
              </a:rPr>
              <a:t>www.bbc.co.uk/bitesize/articles/zr4nscw</a:t>
            </a:r>
            <a:endParaRPr lang="en-GB" sz="1100" dirty="0" smtClean="0"/>
          </a:p>
          <a:p>
            <a:endParaRPr lang="en-GB" sz="1100" dirty="0"/>
          </a:p>
          <a:p>
            <a:endParaRPr lang="en-GB" sz="1100" dirty="0" smtClean="0"/>
          </a:p>
          <a:p>
            <a:r>
              <a:rPr lang="en-GB" sz="1200" b="1" u="sng" dirty="0" smtClean="0"/>
              <a:t>PSHE/Jigsaw: </a:t>
            </a:r>
            <a:r>
              <a:rPr lang="en-GB" sz="1200" b="1" dirty="0" smtClean="0"/>
              <a:t>     </a:t>
            </a:r>
            <a:r>
              <a:rPr lang="en-GB" sz="1200" b="1" u="sng" dirty="0" smtClean="0"/>
              <a:t>Changing </a:t>
            </a:r>
            <a:r>
              <a:rPr lang="en-GB" sz="1200" b="1" u="sng" dirty="0"/>
              <a:t>me </a:t>
            </a:r>
          </a:p>
          <a:p>
            <a:r>
              <a:rPr lang="en-GB" sz="1100" dirty="0" smtClean="0"/>
              <a:t>Look at the slides and  think about how the things change.  We will be thinking about how we change this week.</a:t>
            </a:r>
            <a:endParaRPr lang="en-GB" sz="1100" dirty="0"/>
          </a:p>
          <a:p>
            <a:endParaRPr lang="en-GB" sz="1200" dirty="0"/>
          </a:p>
          <a:p>
            <a:endParaRPr lang="en-GB" sz="1200" dirty="0"/>
          </a:p>
          <a:p>
            <a:endParaRPr lang="en-GB" sz="1200" dirty="0" smtClean="0"/>
          </a:p>
          <a:p>
            <a:endParaRPr lang="en-GB" sz="1200" dirty="0"/>
          </a:p>
          <a:p>
            <a:endParaRPr lang="en-GB" sz="1200" dirty="0"/>
          </a:p>
          <a:p>
            <a:endParaRPr lang="en-GB" sz="1200" dirty="0"/>
          </a:p>
        </p:txBody>
      </p:sp>
      <p:sp>
        <p:nvSpPr>
          <p:cNvPr id="10" name="TextBox 9"/>
          <p:cNvSpPr txBox="1"/>
          <p:nvPr/>
        </p:nvSpPr>
        <p:spPr>
          <a:xfrm>
            <a:off x="4173770" y="979710"/>
            <a:ext cx="3888000" cy="2448000"/>
          </a:xfrm>
          <a:prstGeom prst="rect">
            <a:avLst/>
          </a:prstGeom>
          <a:noFill/>
          <a:ln>
            <a:solidFill>
              <a:srgbClr val="548235"/>
            </a:solidFill>
          </a:ln>
        </p:spPr>
        <p:txBody>
          <a:bodyPr wrap="square" rtlCol="0">
            <a:spAutoFit/>
          </a:bodyPr>
          <a:lstStyle/>
          <a:p>
            <a:r>
              <a:rPr lang="en-GB" sz="1200" b="1" u="sng" dirty="0"/>
              <a:t>Science:</a:t>
            </a:r>
          </a:p>
          <a:p>
            <a:endParaRPr lang="en-GB" sz="1200" b="1" u="sng" dirty="0"/>
          </a:p>
          <a:p>
            <a:r>
              <a:rPr lang="en-GB" sz="1100" dirty="0"/>
              <a:t>Find out about and describe the basic needs of animals, including humans, for survival (water, food and air)</a:t>
            </a:r>
            <a:endParaRPr lang="en-GB" sz="1100" dirty="0">
              <a:solidFill>
                <a:srgbClr val="FF0000"/>
              </a:solidFill>
            </a:endParaRPr>
          </a:p>
          <a:p>
            <a:r>
              <a:rPr lang="en-GB" sz="1100" dirty="0" smtClean="0"/>
              <a:t>Watch:</a:t>
            </a:r>
            <a:endParaRPr lang="en-GB" sz="1100" dirty="0"/>
          </a:p>
          <a:p>
            <a:r>
              <a:rPr lang="en-GB" sz="1100" dirty="0">
                <a:hlinkClick r:id="rId5"/>
              </a:rPr>
              <a:t>https://www.youtube.com/watch?v=wOXay8rdzRg</a:t>
            </a:r>
            <a:endParaRPr lang="en-GB" sz="1100" dirty="0"/>
          </a:p>
          <a:p>
            <a:r>
              <a:rPr lang="en-GB" sz="1100" dirty="0" smtClean="0"/>
              <a:t>  Make a poster showing what living things needs to survive.</a:t>
            </a:r>
          </a:p>
          <a:p>
            <a:endParaRPr lang="en-GB" sz="1200" dirty="0"/>
          </a:p>
          <a:p>
            <a:endParaRPr lang="en-GB" sz="1200" dirty="0">
              <a:solidFill>
                <a:srgbClr val="FF0000"/>
              </a:solidFill>
            </a:endParaRPr>
          </a:p>
          <a:p>
            <a:endParaRPr lang="en-GB" sz="1200" dirty="0" smtClean="0">
              <a:solidFill>
                <a:srgbClr val="FF0000"/>
              </a:solidFill>
            </a:endParaRPr>
          </a:p>
          <a:p>
            <a:endParaRPr lang="en-GB" sz="1200" dirty="0">
              <a:solidFill>
                <a:srgbClr val="FF0000"/>
              </a:solidFill>
            </a:endParaRPr>
          </a:p>
          <a:p>
            <a:endParaRPr lang="en-GB" sz="1200" dirty="0">
              <a:solidFill>
                <a:srgbClr val="FF0000"/>
              </a:solidFill>
            </a:endParaRPr>
          </a:p>
          <a:p>
            <a:endParaRPr lang="en-GB" sz="1200" dirty="0">
              <a:solidFill>
                <a:srgbClr val="FF0000"/>
              </a:solidFill>
            </a:endParaRPr>
          </a:p>
          <a:p>
            <a:endParaRPr lang="en-GB" sz="1200" dirty="0">
              <a:solidFill>
                <a:srgbClr val="FF0000"/>
              </a:solidFill>
            </a:endParaRPr>
          </a:p>
        </p:txBody>
      </p:sp>
      <p:sp>
        <p:nvSpPr>
          <p:cNvPr id="13" name="TextBox 12"/>
          <p:cNvSpPr txBox="1"/>
          <p:nvPr/>
        </p:nvSpPr>
        <p:spPr>
          <a:xfrm>
            <a:off x="8292410" y="979710"/>
            <a:ext cx="3792585" cy="2448000"/>
          </a:xfrm>
          <a:prstGeom prst="rect">
            <a:avLst/>
          </a:prstGeom>
          <a:noFill/>
          <a:ln>
            <a:solidFill>
              <a:srgbClr val="548235"/>
            </a:solidFill>
          </a:ln>
        </p:spPr>
        <p:txBody>
          <a:bodyPr wrap="square" rtlCol="0">
            <a:spAutoFit/>
          </a:bodyPr>
          <a:lstStyle/>
          <a:p>
            <a:r>
              <a:rPr lang="en-GB" sz="1200" b="1" u="sng" dirty="0"/>
              <a:t>Art and DT:</a:t>
            </a:r>
          </a:p>
          <a:p>
            <a:endParaRPr lang="en-GB" sz="1200" b="1" u="sng" dirty="0" smtClean="0"/>
          </a:p>
          <a:p>
            <a:r>
              <a:rPr lang="en-GB" sz="1100" u="sng" dirty="0" smtClean="0"/>
              <a:t>Cooking around the world</a:t>
            </a:r>
          </a:p>
          <a:p>
            <a:endParaRPr lang="en-GB" sz="1100" u="sng" dirty="0" smtClean="0"/>
          </a:p>
          <a:p>
            <a:r>
              <a:rPr lang="en-GB" sz="1100" dirty="0" smtClean="0"/>
              <a:t>Watch the link:</a:t>
            </a:r>
            <a:endParaRPr lang="en-GB" sz="1100" dirty="0"/>
          </a:p>
          <a:p>
            <a:r>
              <a:rPr lang="en-GB" sz="1200" dirty="0">
                <a:hlinkClick r:id="rId6"/>
              </a:rPr>
              <a:t>https://www.nhs.uk/live-well/eat-well/the-eatwell-guide</a:t>
            </a:r>
            <a:r>
              <a:rPr lang="en-GB" sz="1200" dirty="0" smtClean="0">
                <a:hlinkClick r:id="rId6"/>
              </a:rPr>
              <a:t>/</a:t>
            </a:r>
            <a:endParaRPr lang="en-GB" sz="1200" dirty="0"/>
          </a:p>
          <a:p>
            <a:endParaRPr lang="en-GB" sz="1200" dirty="0"/>
          </a:p>
          <a:p>
            <a:r>
              <a:rPr lang="en-GB" sz="1100" dirty="0" smtClean="0"/>
              <a:t>Plan a healthy meal that you and your family would enjoy.  You could even ask an adult if you could help make the meal.  Think carefully about the size of the portions of the different food groups.  You could draw a picture of your meal.  Was it tasty?  Which bit did you like the most?  Would you make it again?</a:t>
            </a:r>
          </a:p>
          <a:p>
            <a:endParaRPr lang="en-GB" sz="1100" dirty="0"/>
          </a:p>
          <a:p>
            <a:endParaRPr lang="en-GB" sz="1200" b="1" dirty="0"/>
          </a:p>
          <a:p>
            <a:endParaRPr lang="en-GB" sz="1200" dirty="0">
              <a:solidFill>
                <a:srgbClr val="FF0000"/>
              </a:solidFill>
            </a:endParaRPr>
          </a:p>
          <a:p>
            <a:endParaRPr lang="en-GB" sz="1200" dirty="0" smtClean="0">
              <a:solidFill>
                <a:srgbClr val="FF0000"/>
              </a:solidFill>
            </a:endParaRPr>
          </a:p>
          <a:p>
            <a:endParaRPr lang="en-GB" sz="1200" dirty="0">
              <a:solidFill>
                <a:srgbClr val="FF0000"/>
              </a:solidFill>
            </a:endParaRPr>
          </a:p>
          <a:p>
            <a:endParaRPr lang="en-GB" sz="1200" dirty="0">
              <a:solidFill>
                <a:srgbClr val="FF0000"/>
              </a:solidFill>
            </a:endParaRPr>
          </a:p>
          <a:p>
            <a:endParaRPr lang="en-GB" sz="1200" dirty="0">
              <a:solidFill>
                <a:srgbClr val="FF0000"/>
              </a:solidFill>
            </a:endParaRPr>
          </a:p>
        </p:txBody>
      </p:sp>
      <p:pic>
        <p:nvPicPr>
          <p:cNvPr id="2" name="Picture 1"/>
          <p:cNvPicPr>
            <a:picLocks noChangeAspect="1"/>
          </p:cNvPicPr>
          <p:nvPr/>
        </p:nvPicPr>
        <p:blipFill>
          <a:blip r:embed="rId7" cstate="print"/>
          <a:stretch>
            <a:fillRect/>
          </a:stretch>
        </p:blipFill>
        <p:spPr>
          <a:xfrm>
            <a:off x="3273183" y="4428785"/>
            <a:ext cx="351365" cy="277649"/>
          </a:xfrm>
          <a:prstGeom prst="rect">
            <a:avLst/>
          </a:prstGeom>
        </p:spPr>
      </p:pic>
      <p:pic>
        <p:nvPicPr>
          <p:cNvPr id="19" name="image7.png"/>
          <p:cNvPicPr/>
          <p:nvPr/>
        </p:nvPicPr>
        <p:blipFill>
          <a:blip r:embed="rId8" cstate="print"/>
          <a:srcRect/>
          <a:stretch>
            <a:fillRect/>
          </a:stretch>
        </p:blipFill>
        <p:spPr>
          <a:xfrm>
            <a:off x="3377369" y="2597341"/>
            <a:ext cx="351365" cy="439683"/>
          </a:xfrm>
          <a:prstGeom prst="rect">
            <a:avLst/>
          </a:prstGeom>
          <a:ln/>
        </p:spPr>
      </p:pic>
      <p:sp>
        <p:nvSpPr>
          <p:cNvPr id="29" name="TextBox 28"/>
          <p:cNvSpPr txBox="1"/>
          <p:nvPr/>
        </p:nvSpPr>
        <p:spPr>
          <a:xfrm>
            <a:off x="4173770" y="3588320"/>
            <a:ext cx="3888000" cy="2916000"/>
          </a:xfrm>
          <a:prstGeom prst="rect">
            <a:avLst/>
          </a:prstGeom>
          <a:noFill/>
          <a:ln>
            <a:solidFill>
              <a:srgbClr val="548235"/>
            </a:solidFill>
          </a:ln>
        </p:spPr>
        <p:txBody>
          <a:bodyPr wrap="square" rtlCol="0">
            <a:spAutoFit/>
          </a:bodyPr>
          <a:lstStyle/>
          <a:p>
            <a:r>
              <a:rPr lang="en-GB" sz="1200" b="1" u="sng" dirty="0"/>
              <a:t>Geography:</a:t>
            </a:r>
          </a:p>
          <a:p>
            <a:endParaRPr lang="en-GB" sz="1200" b="1" u="sng" dirty="0"/>
          </a:p>
          <a:p>
            <a:r>
              <a:rPr lang="en-GB" sz="1200" dirty="0">
                <a:cs typeface="Arial" panose="020B0604020202020204" pitchFamily="34" charset="0"/>
              </a:rPr>
              <a:t>Where do we live? What are the </a:t>
            </a:r>
            <a:r>
              <a:rPr lang="en-GB" sz="1200" dirty="0" smtClean="0">
                <a:cs typeface="Arial" panose="020B0604020202020204" pitchFamily="34" charset="0"/>
              </a:rPr>
              <a:t>names of the countries </a:t>
            </a:r>
            <a:r>
              <a:rPr lang="en-GB" sz="1200" dirty="0">
                <a:cs typeface="Arial" panose="020B0604020202020204" pitchFamily="34" charset="0"/>
              </a:rPr>
              <a:t>in our island? Has anyone been to them? </a:t>
            </a:r>
          </a:p>
          <a:p>
            <a:endParaRPr lang="en-GB" sz="1100" dirty="0" smtClean="0"/>
          </a:p>
          <a:p>
            <a:endParaRPr lang="en-GB" sz="1100" dirty="0"/>
          </a:p>
          <a:p>
            <a:r>
              <a:rPr lang="en-GB" sz="1100" dirty="0" smtClean="0"/>
              <a:t>. </a:t>
            </a:r>
          </a:p>
          <a:p>
            <a:endParaRPr lang="en-GB" sz="1100" b="1" u="sng" dirty="0"/>
          </a:p>
          <a:p>
            <a:endParaRPr lang="en-GB" sz="1100" b="1" u="sng" dirty="0" smtClean="0"/>
          </a:p>
          <a:p>
            <a:endParaRPr lang="en-GB" sz="1100" b="1" u="sng" dirty="0"/>
          </a:p>
          <a:p>
            <a:endParaRPr lang="en-GB" sz="1400" dirty="0" smtClean="0"/>
          </a:p>
          <a:p>
            <a:endParaRPr lang="en-GB" sz="1400" dirty="0"/>
          </a:p>
          <a:p>
            <a:r>
              <a:rPr lang="en-GB" sz="1200" dirty="0" smtClean="0"/>
              <a:t>Label </a:t>
            </a:r>
            <a:r>
              <a:rPr lang="en-GB" sz="1200" dirty="0"/>
              <a:t>a map of the U.K including capital cities and seas. Write facts about each country. </a:t>
            </a:r>
            <a:endParaRPr lang="en-GB" sz="1200" b="1" u="sng" dirty="0" smtClean="0"/>
          </a:p>
          <a:p>
            <a:endParaRPr lang="en-GB" sz="1100" b="1" u="sng" dirty="0"/>
          </a:p>
          <a:p>
            <a:endParaRPr lang="en-GB" sz="1100" b="1" u="sng" dirty="0" smtClean="0"/>
          </a:p>
          <a:p>
            <a:endParaRPr lang="en-GB" sz="1100" b="1" u="sng" dirty="0"/>
          </a:p>
          <a:p>
            <a:endParaRPr lang="en-GB" sz="1000" b="1" u="sng" dirty="0"/>
          </a:p>
        </p:txBody>
      </p:sp>
      <p:sp>
        <p:nvSpPr>
          <p:cNvPr id="31" name="TextBox 30"/>
          <p:cNvSpPr txBox="1"/>
          <p:nvPr/>
        </p:nvSpPr>
        <p:spPr>
          <a:xfrm>
            <a:off x="8225244" y="3630737"/>
            <a:ext cx="3792585" cy="2880000"/>
          </a:xfrm>
          <a:prstGeom prst="rect">
            <a:avLst/>
          </a:prstGeom>
          <a:noFill/>
          <a:ln>
            <a:solidFill>
              <a:srgbClr val="548235"/>
            </a:solidFill>
          </a:ln>
        </p:spPr>
        <p:txBody>
          <a:bodyPr wrap="square" rtlCol="0">
            <a:spAutoFit/>
          </a:bodyPr>
          <a:lstStyle/>
          <a:p>
            <a:r>
              <a:rPr lang="en-GB" sz="1200" b="1" u="sng" dirty="0"/>
              <a:t>RE:</a:t>
            </a:r>
          </a:p>
          <a:p>
            <a:endParaRPr lang="en-GB" sz="900" dirty="0"/>
          </a:p>
          <a:p>
            <a:r>
              <a:rPr lang="en-GB" sz="1200" b="1" u="sng" dirty="0" smtClean="0"/>
              <a:t>Judaism </a:t>
            </a:r>
          </a:p>
          <a:p>
            <a:r>
              <a:rPr lang="en-GB" sz="1200" dirty="0" smtClean="0"/>
              <a:t>Watch the clip and discuss what is important for Jewish people.</a:t>
            </a:r>
            <a:endParaRPr lang="en-GB" sz="1200" dirty="0"/>
          </a:p>
          <a:p>
            <a:r>
              <a:rPr lang="en-GB" sz="1200" dirty="0">
                <a:hlinkClick r:id="rId9"/>
              </a:rPr>
              <a:t>https://www.bbc.co.uk/programmes/p02mx8pg</a:t>
            </a:r>
            <a:r>
              <a:rPr lang="en-GB" sz="1200" dirty="0" smtClean="0"/>
              <a:t>                                                       </a:t>
            </a:r>
            <a:endParaRPr lang="en-GB" sz="1200" dirty="0"/>
          </a:p>
          <a:p>
            <a:endParaRPr lang="en-GB" sz="1200" dirty="0"/>
          </a:p>
          <a:p>
            <a:endParaRPr lang="en-GB" sz="1200" dirty="0"/>
          </a:p>
          <a:p>
            <a:endParaRPr lang="en-GB" sz="1200" dirty="0"/>
          </a:p>
          <a:p>
            <a:endParaRPr lang="en-GB" sz="1200" b="1" u="sng" dirty="0"/>
          </a:p>
          <a:p>
            <a:endParaRPr lang="en-GB" sz="1200" b="1" dirty="0"/>
          </a:p>
          <a:p>
            <a:endParaRPr lang="en-GB" sz="1200" b="1" dirty="0"/>
          </a:p>
          <a:p>
            <a:endParaRPr lang="en-GB" sz="1200" b="1" dirty="0"/>
          </a:p>
          <a:p>
            <a:endParaRPr lang="en-GB" sz="1200" b="1" dirty="0"/>
          </a:p>
          <a:p>
            <a:endParaRPr lang="en-GB" sz="1200" dirty="0" smtClean="0">
              <a:solidFill>
                <a:srgbClr val="FF0000"/>
              </a:solidFill>
            </a:endParaRPr>
          </a:p>
          <a:p>
            <a:endParaRPr lang="en-GB" sz="1200" dirty="0">
              <a:solidFill>
                <a:srgbClr val="FF0000"/>
              </a:solidFill>
            </a:endParaRPr>
          </a:p>
        </p:txBody>
      </p:sp>
      <p:sp>
        <p:nvSpPr>
          <p:cNvPr id="12" name="TextBox 11"/>
          <p:cNvSpPr txBox="1"/>
          <p:nvPr/>
        </p:nvSpPr>
        <p:spPr>
          <a:xfrm>
            <a:off x="10006149" y="2597341"/>
            <a:ext cx="184731" cy="369332"/>
          </a:xfrm>
          <a:prstGeom prst="rect">
            <a:avLst/>
          </a:prstGeom>
          <a:noFill/>
        </p:spPr>
        <p:txBody>
          <a:bodyPr wrap="none" rtlCol="0">
            <a:spAutoFit/>
          </a:bodyPr>
          <a:lstStyle/>
          <a:p>
            <a:endParaRPr lang="en-GB" dirty="0"/>
          </a:p>
        </p:txBody>
      </p:sp>
      <p:pic>
        <p:nvPicPr>
          <p:cNvPr id="3" name="Picture 2"/>
          <p:cNvPicPr>
            <a:picLocks noChangeAspect="1"/>
          </p:cNvPicPr>
          <p:nvPr/>
        </p:nvPicPr>
        <p:blipFill>
          <a:blip r:embed="rId10"/>
          <a:stretch>
            <a:fillRect/>
          </a:stretch>
        </p:blipFill>
        <p:spPr>
          <a:xfrm>
            <a:off x="274320" y="5659563"/>
            <a:ext cx="552488" cy="556804"/>
          </a:xfrm>
          <a:prstGeom prst="rect">
            <a:avLst/>
          </a:prstGeom>
        </p:spPr>
      </p:pic>
      <p:pic>
        <p:nvPicPr>
          <p:cNvPr id="8" name="Picture 7"/>
          <p:cNvPicPr>
            <a:picLocks noChangeAspect="1"/>
          </p:cNvPicPr>
          <p:nvPr/>
        </p:nvPicPr>
        <p:blipFill>
          <a:blip r:embed="rId11"/>
          <a:stretch>
            <a:fillRect/>
          </a:stretch>
        </p:blipFill>
        <p:spPr>
          <a:xfrm>
            <a:off x="1506984" y="5692590"/>
            <a:ext cx="583981" cy="795717"/>
          </a:xfrm>
          <a:prstGeom prst="rect">
            <a:avLst/>
          </a:prstGeom>
        </p:spPr>
      </p:pic>
      <p:pic>
        <p:nvPicPr>
          <p:cNvPr id="14" name="Picture 13"/>
          <p:cNvPicPr>
            <a:picLocks noChangeAspect="1"/>
          </p:cNvPicPr>
          <p:nvPr/>
        </p:nvPicPr>
        <p:blipFill>
          <a:blip r:embed="rId12"/>
          <a:stretch>
            <a:fillRect/>
          </a:stretch>
        </p:blipFill>
        <p:spPr>
          <a:xfrm>
            <a:off x="2321997" y="5888398"/>
            <a:ext cx="1055372" cy="615922"/>
          </a:xfrm>
          <a:prstGeom prst="rect">
            <a:avLst/>
          </a:prstGeom>
        </p:spPr>
      </p:pic>
      <p:pic>
        <p:nvPicPr>
          <p:cNvPr id="18" name="Picture 17"/>
          <p:cNvPicPr>
            <a:picLocks noChangeAspect="1"/>
          </p:cNvPicPr>
          <p:nvPr/>
        </p:nvPicPr>
        <p:blipFill>
          <a:blip r:embed="rId13"/>
          <a:stretch>
            <a:fillRect/>
          </a:stretch>
        </p:blipFill>
        <p:spPr>
          <a:xfrm>
            <a:off x="6117770" y="4567610"/>
            <a:ext cx="830097" cy="1070277"/>
          </a:xfrm>
          <a:prstGeom prst="rect">
            <a:avLst/>
          </a:prstGeom>
        </p:spPr>
      </p:pic>
      <p:pic>
        <p:nvPicPr>
          <p:cNvPr id="20" name="Picture 19"/>
          <p:cNvPicPr>
            <a:picLocks noChangeAspect="1"/>
          </p:cNvPicPr>
          <p:nvPr/>
        </p:nvPicPr>
        <p:blipFill>
          <a:blip r:embed="rId14"/>
          <a:stretch>
            <a:fillRect/>
          </a:stretch>
        </p:blipFill>
        <p:spPr>
          <a:xfrm>
            <a:off x="4478258" y="4515488"/>
            <a:ext cx="1123783" cy="1213203"/>
          </a:xfrm>
          <a:prstGeom prst="rect">
            <a:avLst/>
          </a:prstGeom>
        </p:spPr>
      </p:pic>
      <p:pic>
        <p:nvPicPr>
          <p:cNvPr id="7" name="Picture 6"/>
          <p:cNvPicPr>
            <a:picLocks noChangeAspect="1"/>
          </p:cNvPicPr>
          <p:nvPr/>
        </p:nvPicPr>
        <p:blipFill>
          <a:blip r:embed="rId15"/>
          <a:stretch>
            <a:fillRect/>
          </a:stretch>
        </p:blipFill>
        <p:spPr>
          <a:xfrm>
            <a:off x="9468949" y="4954702"/>
            <a:ext cx="955211" cy="861610"/>
          </a:xfrm>
          <a:prstGeom prst="rect">
            <a:avLst/>
          </a:prstGeom>
        </p:spPr>
      </p:pic>
      <p:pic>
        <p:nvPicPr>
          <p:cNvPr id="11" name="Picture 10"/>
          <p:cNvPicPr>
            <a:picLocks noChangeAspect="1"/>
          </p:cNvPicPr>
          <p:nvPr/>
        </p:nvPicPr>
        <p:blipFill>
          <a:blip r:embed="rId16"/>
          <a:stretch>
            <a:fillRect/>
          </a:stretch>
        </p:blipFill>
        <p:spPr>
          <a:xfrm>
            <a:off x="5185340" y="2304712"/>
            <a:ext cx="1864859" cy="954590"/>
          </a:xfrm>
          <a:prstGeom prst="rect">
            <a:avLst/>
          </a:prstGeom>
        </p:spPr>
      </p:pic>
      <p:pic>
        <p:nvPicPr>
          <p:cNvPr id="17" name="Picture 16"/>
          <p:cNvPicPr>
            <a:picLocks noChangeAspect="1"/>
          </p:cNvPicPr>
          <p:nvPr/>
        </p:nvPicPr>
        <p:blipFill>
          <a:blip r:embed="rId17"/>
          <a:stretch>
            <a:fillRect/>
          </a:stretch>
        </p:blipFill>
        <p:spPr>
          <a:xfrm>
            <a:off x="10832288" y="1236883"/>
            <a:ext cx="832843" cy="541477"/>
          </a:xfrm>
          <a:prstGeom prst="rect">
            <a:avLst/>
          </a:prstGeom>
        </p:spPr>
      </p:pic>
    </p:spTree>
    <p:extLst>
      <p:ext uri="{BB962C8B-B14F-4D97-AF65-F5344CB8AC3E}">
        <p14:creationId xmlns:p14="http://schemas.microsoft.com/office/powerpoint/2010/main" val="2369086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6390" y="195943"/>
            <a:ext cx="11207930" cy="6374674"/>
          </a:xfrm>
          <a:prstGeom prst="rect">
            <a:avLst/>
          </a:prstGeom>
        </p:spPr>
      </p:pic>
    </p:spTree>
    <p:extLst>
      <p:ext uri="{BB962C8B-B14F-4D97-AF65-F5344CB8AC3E}">
        <p14:creationId xmlns:p14="http://schemas.microsoft.com/office/powerpoint/2010/main" val="2425921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308" y="232603"/>
            <a:ext cx="10515600" cy="1325563"/>
          </a:xfrm>
        </p:spPr>
        <p:txBody>
          <a:bodyPr/>
          <a:lstStyle/>
          <a:p>
            <a:pPr algn="ctr"/>
            <a:r>
              <a:rPr lang="en-GB" dirty="0"/>
              <a:t>Common exception words </a:t>
            </a:r>
          </a:p>
        </p:txBody>
      </p:sp>
      <p:pic>
        <p:nvPicPr>
          <p:cNvPr id="4" name="Content Placeholder 3"/>
          <p:cNvPicPr>
            <a:picLocks noGrp="1" noChangeAspect="1"/>
          </p:cNvPicPr>
          <p:nvPr>
            <p:ph idx="1"/>
          </p:nvPr>
        </p:nvPicPr>
        <p:blipFill>
          <a:blip r:embed="rId2"/>
          <a:stretch>
            <a:fillRect/>
          </a:stretch>
        </p:blipFill>
        <p:spPr>
          <a:xfrm>
            <a:off x="1390640" y="1166193"/>
            <a:ext cx="9372935" cy="5336760"/>
          </a:xfrm>
          <a:prstGeom prst="rect">
            <a:avLst/>
          </a:prstGeom>
        </p:spPr>
      </p:pic>
    </p:spTree>
    <p:extLst>
      <p:ext uri="{BB962C8B-B14F-4D97-AF65-F5344CB8AC3E}">
        <p14:creationId xmlns:p14="http://schemas.microsoft.com/office/powerpoint/2010/main" val="3668090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7359" y="434515"/>
            <a:ext cx="8882743" cy="6102647"/>
          </a:xfrm>
          <a:prstGeom prst="rect">
            <a:avLst/>
          </a:prstGeom>
        </p:spPr>
      </p:pic>
    </p:spTree>
    <p:extLst>
      <p:ext uri="{BB962C8B-B14F-4D97-AF65-F5344CB8AC3E}">
        <p14:creationId xmlns:p14="http://schemas.microsoft.com/office/powerpoint/2010/main" val="2848671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520" y="771525"/>
            <a:ext cx="10437223" cy="5981972"/>
          </a:xfrm>
          <a:prstGeom prst="rect">
            <a:avLst/>
          </a:prstGeom>
        </p:spPr>
      </p:pic>
    </p:spTree>
    <p:extLst>
      <p:ext uri="{BB962C8B-B14F-4D97-AF65-F5344CB8AC3E}">
        <p14:creationId xmlns:p14="http://schemas.microsoft.com/office/powerpoint/2010/main" val="90441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TotalTime>
  <Words>904</Words>
  <Application>Microsoft Office PowerPoint</Application>
  <PresentationFormat>Widescreen</PresentationFormat>
  <Paragraphs>276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Year 2 Work Pack  w/b  8th June</vt:lpstr>
      <vt:lpstr>Online Resources </vt:lpstr>
      <vt:lpstr>PowerPoint Presentation</vt:lpstr>
      <vt:lpstr>PowerPoint Presentation</vt:lpstr>
      <vt:lpstr>PowerPoint Presentation</vt:lpstr>
      <vt:lpstr>PowerPoint Presentation</vt:lpstr>
      <vt:lpstr>Common exception words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Clark</dc:creator>
  <cp:lastModifiedBy>Kelly Hemmingway</cp:lastModifiedBy>
  <cp:revision>68</cp:revision>
  <dcterms:created xsi:type="dcterms:W3CDTF">2020-04-15T09:54:33Z</dcterms:created>
  <dcterms:modified xsi:type="dcterms:W3CDTF">2020-06-02T17:19:19Z</dcterms:modified>
</cp:coreProperties>
</file>